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378" r:id="rId3"/>
    <p:sldId id="258" r:id="rId4"/>
    <p:sldId id="259" r:id="rId5"/>
    <p:sldId id="260" r:id="rId6"/>
    <p:sldId id="262" r:id="rId7"/>
    <p:sldId id="374" r:id="rId8"/>
    <p:sldId id="266" r:id="rId9"/>
    <p:sldId id="267" r:id="rId10"/>
    <p:sldId id="379" r:id="rId11"/>
    <p:sldId id="271" r:id="rId12"/>
    <p:sldId id="291" r:id="rId13"/>
    <p:sldId id="373" r:id="rId14"/>
    <p:sldId id="408" r:id="rId15"/>
    <p:sldId id="376" r:id="rId16"/>
    <p:sldId id="272" r:id="rId17"/>
    <p:sldId id="377" r:id="rId18"/>
    <p:sldId id="414" r:id="rId19"/>
    <p:sldId id="263" r:id="rId20"/>
    <p:sldId id="415" r:id="rId21"/>
    <p:sldId id="273" r:id="rId22"/>
    <p:sldId id="274" r:id="rId23"/>
    <p:sldId id="403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/>
    <p:restoredTop sz="94658"/>
  </p:normalViewPr>
  <p:slideViewPr>
    <p:cSldViewPr snapToGrid="0" snapToObjects="1">
      <p:cViewPr varScale="1">
        <p:scale>
          <a:sx n="106" d="100"/>
          <a:sy n="106" d="100"/>
        </p:scale>
        <p:origin x="9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CE529-71E4-D049-AF42-D9AEC81C39B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E8889-FFA8-6F4B-B267-9901E44CC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 for this twice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8889-FFA8-6F4B-B267-9901E44CC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7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8889-FFA8-6F4B-B267-9901E44CC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f992bcfb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f992bcfbe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7f992bcfbe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274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8889-FFA8-6F4B-B267-9901E44CC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done with  people eating farmed salmon showed improved cardiovascular biomarkers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8889-FFA8-6F4B-B267-9901E44CC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9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FDA requires dates only on infant formula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For freshness, not food safety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Determined by the manufacturer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E8889-FFA8-6F4B-B267-9901E44CC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6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93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1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04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86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6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3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81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73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6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7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50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6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0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3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90A49E-FD49-E34B-ADC5-0854CBB9FF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8C74D9-959E-0B40-BA42-6A2D28C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3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004D7F-4B2C-49DD-84E7-6685948CA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29BB6-2614-469C-B2DC-14288A41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9303EB-6869-4D98-89A4-11F721A73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B2CEAC-0FA7-40BF-AFDC-86D21BF9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C5E682-2A3D-4D7E-A460-0164698D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343B0D-4B8E-48D5-940C-60507FF43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72267" y="1041401"/>
            <a:ext cx="6528018" cy="23452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Eating Healthy on a Budget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2267" y="3657597"/>
            <a:ext cx="6528018" cy="132080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Heidi Roth, RD, LDN, CHHC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E67EC5-3FEB-443B-8CD7-446D2BBA8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8045" y="354118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98D9C15-E7B4-462B-9B16-D45AA97C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4662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701" y="1833538"/>
            <a:ext cx="2433793" cy="30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3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Pantry Staples - Delivered</a:t>
            </a:r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0045" algn="l" rtl="0">
              <a:spcBef>
                <a:spcPts val="36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Amazon Fresh, Peapod, etc. seem like they are at capacity</a:t>
            </a:r>
            <a:endParaRPr dirty="0"/>
          </a:p>
          <a:p>
            <a:pPr marL="914400" lvl="1" indent="-360044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How can I spend less time at the grocery store?</a:t>
            </a:r>
            <a:endParaRPr dirty="0"/>
          </a:p>
          <a:p>
            <a:pPr marL="457200" lvl="0" indent="-360045" algn="l" rtl="0">
              <a:spcBef>
                <a:spcPts val="60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Mercato</a:t>
            </a:r>
            <a:endParaRPr dirty="0"/>
          </a:p>
          <a:p>
            <a:pPr marL="914400" lvl="1" indent="-360044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Boston-based specialty foods delivery</a:t>
            </a:r>
            <a:endParaRPr dirty="0"/>
          </a:p>
          <a:p>
            <a:pPr marL="457200" lvl="0" indent="-360045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Thrive Market</a:t>
            </a:r>
            <a:endParaRPr dirty="0"/>
          </a:p>
          <a:p>
            <a:pPr marL="914400" lvl="1" indent="-360044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Membership-based online grocery delivery</a:t>
            </a:r>
            <a:endParaRPr dirty="0"/>
          </a:p>
          <a:p>
            <a:pPr marL="457200" lvl="0" indent="-360045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Target, Walmart</a:t>
            </a:r>
            <a:endParaRPr dirty="0"/>
          </a:p>
          <a:p>
            <a:pPr marL="914400" lvl="1" indent="-360044" algn="l" rtl="0">
              <a:spcBef>
                <a:spcPts val="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Shipping dry goods through package delivery services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16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Eating Fruits and Vegetables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en-US" dirty="0"/>
              <a:t>Buy bagged apples, oranges, potatoes, grapefruit, onions</a:t>
            </a:r>
          </a:p>
          <a:p>
            <a:r>
              <a:rPr lang="en-US" dirty="0"/>
              <a:t>Buy in season</a:t>
            </a:r>
          </a:p>
          <a:p>
            <a:r>
              <a:rPr lang="en-US" dirty="0"/>
              <a:t>Frozen are just as nutritious</a:t>
            </a:r>
          </a:p>
          <a:p>
            <a:r>
              <a:rPr lang="en-US" dirty="0"/>
              <a:t>Cook some veggies in advance</a:t>
            </a:r>
          </a:p>
          <a:p>
            <a:r>
              <a:rPr lang="en-US" dirty="0"/>
              <a:t>Avoid bagged lettuce, shredded cabbage, precut fruits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428583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9A32C6-DD4C-E140-B2FA-61AC2A105B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288"/>
            <a:ext cx="7738533" cy="6887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F7ABF-EF85-164C-8A81-8711DE847B4A}"/>
              </a:ext>
            </a:extLst>
          </p:cNvPr>
          <p:cNvSpPr txBox="1"/>
          <p:nvPr/>
        </p:nvSpPr>
        <p:spPr>
          <a:xfrm>
            <a:off x="8475719" y="2570672"/>
            <a:ext cx="433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Credit:  </a:t>
            </a:r>
          </a:p>
          <a:p>
            <a:r>
              <a:rPr lang="en-US" sz="2800" dirty="0" err="1"/>
              <a:t>Cooksmarts.com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6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980F-BAE3-074F-87BA-711AF188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Greens!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E4C36C-A8CD-5D47-98DE-C576F11EC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35" y="2483836"/>
            <a:ext cx="4808514" cy="3317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AC764-34F2-AA4E-875B-D7FD71BA6B2B}"/>
              </a:ext>
            </a:extLst>
          </p:cNvPr>
          <p:cNvSpPr txBox="1"/>
          <p:nvPr/>
        </p:nvSpPr>
        <p:spPr>
          <a:xfrm>
            <a:off x="4193628" y="5959366"/>
            <a:ext cx="248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$.040 – $0.75 per serving </a:t>
            </a:r>
          </a:p>
        </p:txBody>
      </p:sp>
    </p:spTree>
    <p:extLst>
      <p:ext uri="{BB962C8B-B14F-4D97-AF65-F5344CB8AC3E}">
        <p14:creationId xmlns:p14="http://schemas.microsoft.com/office/powerpoint/2010/main" val="169194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B437-ABBF-854C-802F-E1BCD5C0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Over-the-Hill Greens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FED4-C916-9643-A4CB-7142C1DB6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Depending on how far gone, soak them in cold water and spin dry </a:t>
            </a:r>
          </a:p>
          <a:p>
            <a:r>
              <a:rPr lang="en-US"/>
              <a:t>Roast them</a:t>
            </a:r>
            <a:endParaRPr lang="en-US" dirty="0"/>
          </a:p>
          <a:p>
            <a:r>
              <a:rPr lang="en-US" dirty="0" err="1"/>
              <a:t>Saute</a:t>
            </a:r>
            <a:r>
              <a:rPr lang="en-US" dirty="0"/>
              <a:t> to top bruschetta and potatoes </a:t>
            </a:r>
          </a:p>
          <a:p>
            <a:r>
              <a:rPr lang="en-US" dirty="0"/>
              <a:t>Freeze in a freezer to add to soups, casseroles and smoothies </a:t>
            </a:r>
          </a:p>
        </p:txBody>
      </p:sp>
    </p:spTree>
    <p:extLst>
      <p:ext uri="{BB962C8B-B14F-4D97-AF65-F5344CB8AC3E}">
        <p14:creationId xmlns:p14="http://schemas.microsoft.com/office/powerpoint/2010/main" val="208220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F71E-1588-4040-B3D2-B084E331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/>
              <a:t>And Beans!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A80-6DBF-C847-8F61-D8A6F6E15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Beans and Greens, Beans and Greens….</a:t>
            </a:r>
          </a:p>
          <a:p>
            <a:pPr>
              <a:lnSpc>
                <a:spcPct val="90000"/>
              </a:lnSpc>
            </a:pPr>
            <a:r>
              <a:rPr lang="en-US" dirty="0"/>
              <a:t>Best “bang for your buck”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 in protein, amazing for gut microbiome</a:t>
            </a:r>
          </a:p>
          <a:p>
            <a:pPr>
              <a:lnSpc>
                <a:spcPct val="90000"/>
              </a:lnSpc>
            </a:pPr>
            <a:r>
              <a:rPr lang="en-US" dirty="0"/>
              <a:t>Don’t need to soak: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Instant Pot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Lentils </a:t>
            </a:r>
          </a:p>
          <a:p>
            <a:pPr>
              <a:lnSpc>
                <a:spcPct val="90000"/>
              </a:lnSpc>
            </a:pPr>
            <a:r>
              <a:rPr lang="en-US" dirty="0"/>
              <a:t>Canned Ok too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18301-4AB8-0245-9BF0-EE7B39E79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0147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/>
              <a:t>Whole Grains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/>
          <a:lstStyle/>
          <a:p>
            <a:r>
              <a:rPr lang="en-US" dirty="0"/>
              <a:t>Oatmeal is nutritious and inexpensive</a:t>
            </a:r>
          </a:p>
          <a:p>
            <a:r>
              <a:rPr lang="en-US" dirty="0"/>
              <a:t>Buy in bulk (cereals, grains, beans, nuts)</a:t>
            </a:r>
          </a:p>
          <a:p>
            <a:r>
              <a:rPr lang="en-US" dirty="0"/>
              <a:t>Learn how to cook whole grains</a:t>
            </a:r>
          </a:p>
          <a:p>
            <a:pPr lvl="2"/>
            <a:r>
              <a:rPr lang="en-US" dirty="0"/>
              <a:t>All cook basically the same way, like rice</a:t>
            </a:r>
          </a:p>
          <a:p>
            <a:pPr lvl="2"/>
            <a:r>
              <a:rPr lang="en-US" dirty="0"/>
              <a:t>Freeze beautifully</a:t>
            </a:r>
          </a:p>
          <a:p>
            <a:pPr lvl="2"/>
            <a:r>
              <a:rPr lang="en-US" dirty="0"/>
              <a:t>Quinoa for a lighter texture, barley for meatier texture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4F599-C364-2540-90C0-EA6348E1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57" y="3081752"/>
            <a:ext cx="2523183" cy="2523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C61A9-8A61-984F-9669-00CE0061EEEF}"/>
              </a:ext>
            </a:extLst>
          </p:cNvPr>
          <p:cNvSpPr txBox="1"/>
          <p:nvPr/>
        </p:nvSpPr>
        <p:spPr>
          <a:xfrm>
            <a:off x="9159766" y="5875868"/>
            <a:ext cx="171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$0.17 per serving</a:t>
            </a:r>
          </a:p>
        </p:txBody>
      </p:sp>
    </p:spTree>
    <p:extLst>
      <p:ext uri="{BB962C8B-B14F-4D97-AF65-F5344CB8AC3E}">
        <p14:creationId xmlns:p14="http://schemas.microsoft.com/office/powerpoint/2010/main" val="2910772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1FD07B-7528-6744-B10E-D0F5830E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Fish – Budget Friendly options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E44AFCE-55C7-E64E-B3F3-C59B7A1750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E80EF7-78F4-48C2-A533-39514F4D3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r>
              <a:rPr lang="en-US" dirty="0"/>
              <a:t>Get to know and love SARDINES! </a:t>
            </a:r>
          </a:p>
          <a:p>
            <a:r>
              <a:rPr lang="en-US" dirty="0"/>
              <a:t>Buy frozen </a:t>
            </a:r>
          </a:p>
          <a:p>
            <a:r>
              <a:rPr lang="en-US" dirty="0"/>
              <a:t>Buy pieces instead of filet</a:t>
            </a:r>
          </a:p>
          <a:p>
            <a:r>
              <a:rPr lang="en-US" dirty="0"/>
              <a:t>Consider farmed vs wild salmon?!!</a:t>
            </a:r>
          </a:p>
          <a:p>
            <a:pPr lvl="1"/>
            <a:r>
              <a:rPr lang="en-US" dirty="0"/>
              <a:t>Still high in Omega 3s and astaxanthin</a:t>
            </a:r>
          </a:p>
          <a:p>
            <a:pPr lvl="1"/>
            <a:r>
              <a:rPr lang="en-US" dirty="0"/>
              <a:t>Most salmon sold in restaurants is farmed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2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9F63-3B7E-0547-BF94-D1ADA58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en-US" sz="4100"/>
              <a:t>Pantry Proteins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4BCC-2AAB-3C4E-962E-D3D97A640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BD81-9C64-F146-804D-B14022E68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Beans, dried and canned</a:t>
            </a:r>
          </a:p>
          <a:p>
            <a:pPr lvl="1"/>
            <a:r>
              <a:rPr lang="en-US" dirty="0"/>
              <a:t>Any soups!  Hummus, salads, curries, chilis, stews </a:t>
            </a:r>
          </a:p>
          <a:p>
            <a:r>
              <a:rPr lang="en-US" dirty="0"/>
              <a:t>Lentils </a:t>
            </a:r>
          </a:p>
          <a:p>
            <a:r>
              <a:rPr lang="en-US" dirty="0"/>
              <a:t>Tinned mackerel, tuna, sardines, oysters, clams, trout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4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Leftovers – Tasty or Trash?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the WSJ, we spend $500- $2000 on food we never eat</a:t>
            </a:r>
          </a:p>
          <a:p>
            <a:r>
              <a:rPr lang="en-US" dirty="0"/>
              <a:t>Most of it is vegetables</a:t>
            </a:r>
          </a:p>
          <a:p>
            <a:r>
              <a:rPr lang="en-US" dirty="0"/>
              <a:t>Second-largest component of landfills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442" y="3488940"/>
            <a:ext cx="1587247" cy="23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7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8D6D-FB69-C64B-A794-1B5B5379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81F15-F0A4-DC46-9B57-9ACD30ADC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Infrequent rushed shopping </a:t>
            </a:r>
          </a:p>
          <a:p>
            <a:r>
              <a:rPr lang="en-US" dirty="0"/>
              <a:t>Potential shortages</a:t>
            </a:r>
          </a:p>
          <a:p>
            <a:r>
              <a:rPr lang="en-US" dirty="0"/>
              <a:t>Stress Eating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8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5C08-B500-FF47-B839-EFDCA755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Storing – Refrigerator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FE6C-5AB8-5E4D-B2FA-DFB45CBFD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“eat first” area</a:t>
            </a:r>
          </a:p>
          <a:p>
            <a:r>
              <a:rPr lang="en-US" dirty="0"/>
              <a:t>Store leftovers in pretty glass containers </a:t>
            </a:r>
          </a:p>
          <a:p>
            <a:r>
              <a:rPr lang="en-US" dirty="0"/>
              <a:t> Keep infrequently used oils and nuts in the fridge</a:t>
            </a:r>
          </a:p>
          <a:p>
            <a:r>
              <a:rPr lang="en-US" dirty="0"/>
              <a:t>Most “best-by” dates refer to food’s quality, not safety!  If it looks and smells fine, most likely fine.  </a:t>
            </a:r>
          </a:p>
          <a:p>
            <a:pPr lvl="1"/>
            <a:r>
              <a:rPr lang="en-US" dirty="0"/>
              <a:t>Exceptions: deli meats, fish, ground meat and prepared foods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6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Shred cheese yourself</a:t>
            </a:r>
          </a:p>
          <a:p>
            <a:r>
              <a:rPr lang="en-US" dirty="0"/>
              <a:t>Cheese can be frozen</a:t>
            </a:r>
          </a:p>
          <a:p>
            <a:r>
              <a:rPr lang="en-US" dirty="0"/>
              <a:t>Buy large containers of plain yogurt, add fruit yourself</a:t>
            </a:r>
          </a:p>
          <a:p>
            <a:r>
              <a:rPr lang="en-US" dirty="0"/>
              <a:t>Look for freshest expiration date</a:t>
            </a:r>
          </a:p>
          <a:p>
            <a:r>
              <a:rPr lang="en-US" dirty="0"/>
              <a:t>Always keep cold, don’t keep in the door</a:t>
            </a:r>
          </a:p>
          <a:p>
            <a:r>
              <a:rPr lang="en-US" dirty="0"/>
              <a:t>Use older milk to bake with - </a:t>
            </a:r>
          </a:p>
        </p:txBody>
      </p:sp>
    </p:spTree>
    <p:extLst>
      <p:ext uri="{BB962C8B-B14F-4D97-AF65-F5344CB8AC3E}">
        <p14:creationId xmlns:p14="http://schemas.microsoft.com/office/powerpoint/2010/main" val="2332362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Expiration Dates, according to USDA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9815" y="2449286"/>
            <a:ext cx="8596637" cy="3872001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1600" dirty="0"/>
              <a:t>“Sell-by” and “Use-by” Dates </a:t>
            </a:r>
          </a:p>
          <a:p>
            <a:pPr>
              <a:buFont typeface="Arial"/>
              <a:buChar char="•"/>
            </a:pPr>
            <a:r>
              <a:rPr lang="en-US" sz="1600" dirty="0"/>
              <a:t>Milk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Good up to 5-7 days past Sell-by date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KEEP IT COLD!</a:t>
            </a:r>
          </a:p>
          <a:p>
            <a:pPr>
              <a:buFont typeface="Arial"/>
              <a:buChar char="•"/>
            </a:pPr>
            <a:r>
              <a:rPr lang="en-US" sz="1600" dirty="0"/>
              <a:t>Canned foods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Up to 5 years </a:t>
            </a:r>
          </a:p>
          <a:p>
            <a:pPr>
              <a:buFont typeface="Arial"/>
              <a:buChar char="•"/>
            </a:pPr>
            <a:r>
              <a:rPr lang="en-US" sz="1600" dirty="0"/>
              <a:t>Chicken and ground meat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1 to 2 days after purchase </a:t>
            </a:r>
          </a:p>
          <a:p>
            <a:pPr>
              <a:buFont typeface="Arial"/>
              <a:buChar char="•"/>
            </a:pPr>
            <a:r>
              <a:rPr lang="en-US" sz="1600" dirty="0"/>
              <a:t>Eggs, surprisingly long shelf life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Properly handled, still good for 5 weeks AFTER sell-by date</a:t>
            </a:r>
          </a:p>
          <a:p>
            <a:pPr lvl="1">
              <a:buNone/>
            </a:pP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95942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6DC1-0115-6048-927E-E827E1CA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your Own Foolproof Soup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E3141-1E18-EC47-B944-4692990B7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403013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Saute</a:t>
            </a:r>
            <a:r>
              <a:rPr lang="en-US" dirty="0"/>
              <a:t> piece of bacon, ham or sausage (optional)</a:t>
            </a:r>
          </a:p>
          <a:p>
            <a:r>
              <a:rPr lang="en-US" dirty="0"/>
              <a:t>Fry up a mixture of onions, celery, carrots, adding garlic last minute </a:t>
            </a:r>
          </a:p>
          <a:p>
            <a:r>
              <a:rPr lang="en-US" dirty="0"/>
              <a:t>Add broth or water and a little bouillon</a:t>
            </a:r>
          </a:p>
          <a:p>
            <a:r>
              <a:rPr lang="en-US" dirty="0"/>
              <a:t>Add veggies and cooked beans – clean out the fridge! </a:t>
            </a:r>
          </a:p>
          <a:p>
            <a:r>
              <a:rPr lang="en-US" dirty="0"/>
              <a:t>Add spices </a:t>
            </a:r>
          </a:p>
          <a:p>
            <a:r>
              <a:rPr lang="en-US" dirty="0"/>
              <a:t>Add umami </a:t>
            </a:r>
          </a:p>
          <a:p>
            <a:r>
              <a:rPr lang="en-US" dirty="0"/>
              <a:t>Simmer until veggies are soft </a:t>
            </a:r>
          </a:p>
          <a:p>
            <a:r>
              <a:rPr lang="en-US" dirty="0"/>
              <a:t>Finish with some sort of acid, and taste for seasonings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C42A0-8171-A247-A000-D8F09332D5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06250" y="3429000"/>
            <a:ext cx="1042027" cy="17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12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Have Fun!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what you have on hand</a:t>
            </a:r>
          </a:p>
          <a:p>
            <a:r>
              <a:rPr lang="en-US"/>
              <a:t>Don’t be afraid to make substitutions</a:t>
            </a:r>
          </a:p>
          <a:p>
            <a:r>
              <a:rPr lang="en-US"/>
              <a:t>Do a Google search for ingredients</a:t>
            </a:r>
          </a:p>
          <a:p>
            <a:r>
              <a:rPr lang="en-US"/>
              <a:t>Make an effort to try new ingredients, spices and veggies.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878F5-8D96-284C-944D-D97A353810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855" y="3023228"/>
            <a:ext cx="1882742" cy="285264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5743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en-US" dirty="0"/>
              <a:t>What is Healthy Eating</a:t>
            </a:r>
          </a:p>
          <a:p>
            <a:r>
              <a:rPr lang="en-US" dirty="0"/>
              <a:t>Planning</a:t>
            </a:r>
          </a:p>
          <a:p>
            <a:r>
              <a:rPr lang="en-US" dirty="0"/>
              <a:t>Shopping Tips</a:t>
            </a:r>
          </a:p>
          <a:p>
            <a:r>
              <a:rPr lang="en-US" dirty="0"/>
              <a:t>Food Safety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3107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15ED64-1AB3-004E-B2D4-AD9BC7CD3D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21" y="401246"/>
            <a:ext cx="7665199" cy="60555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FFA505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160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2F87-2AB5-B749-9A12-F6747861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This……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A44BA1F-7BC0-8C46-BF84-13477EC8E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357" y="2557463"/>
            <a:ext cx="498928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9924F8-3F7C-CD45-87A8-564E5CE8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that!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5B03B0B-C909-D341-B6F4-527FD3B3D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0150" y="2711450"/>
            <a:ext cx="7251700" cy="300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6D2623-0A28-CD49-8DFE-A9605A0F0778}"/>
              </a:ext>
            </a:extLst>
          </p:cNvPr>
          <p:cNvSpPr txBox="1"/>
          <p:nvPr/>
        </p:nvSpPr>
        <p:spPr>
          <a:xfrm>
            <a:off x="5061857" y="5721350"/>
            <a:ext cx="3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S.A.D (Standard American Diet) </a:t>
            </a:r>
          </a:p>
        </p:txBody>
      </p:sp>
    </p:spTree>
    <p:extLst>
      <p:ext uri="{BB962C8B-B14F-4D97-AF65-F5344CB8AC3E}">
        <p14:creationId xmlns:p14="http://schemas.microsoft.com/office/powerpoint/2010/main" val="270135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2F87-2AB5-B749-9A12-F6747861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a lot of THIS is expensive….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A44BA1F-7BC0-8C46-BF84-13477EC8E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357" y="2557463"/>
            <a:ext cx="498928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2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 Principles Healthier Eating on a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396836"/>
            <a:ext cx="9601195" cy="3846310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en-US" dirty="0"/>
              <a:t>Forgo processed foods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Eat less meat</a:t>
            </a:r>
          </a:p>
          <a:p>
            <a:pPr marL="870966" lvl="1" indent="-514350"/>
            <a:r>
              <a:rPr lang="en-US" dirty="0"/>
              <a:t>Most expensive part of meal</a:t>
            </a:r>
          </a:p>
          <a:p>
            <a:pPr marL="870966" lvl="1" indent="-514350"/>
            <a:r>
              <a:rPr lang="en-US" dirty="0"/>
              <a:t>Add more plant-based protein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Eat seasonally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Don’t waste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Plan and Prep</a:t>
            </a:r>
          </a:p>
          <a:p>
            <a:pPr marL="596646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2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657" y="1289957"/>
            <a:ext cx="8139031" cy="55330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Planning – The key to saving TIME and MONEY!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Know what’s on your shelf</a:t>
            </a:r>
          </a:p>
          <a:p>
            <a:r>
              <a:rPr lang="en-US" dirty="0"/>
              <a:t>Plan meals and snacks before you go shopping</a:t>
            </a:r>
          </a:p>
          <a:p>
            <a:r>
              <a:rPr lang="en-US" dirty="0"/>
              <a:t>Make a list – avoid overbuying</a:t>
            </a:r>
          </a:p>
          <a:p>
            <a:r>
              <a:rPr lang="en-US" dirty="0"/>
              <a:t>Coupons?</a:t>
            </a:r>
          </a:p>
          <a:p>
            <a:pPr lvl="1"/>
            <a:r>
              <a:rPr lang="en-US" dirty="0"/>
              <a:t>Watch out! </a:t>
            </a:r>
          </a:p>
          <a:p>
            <a:r>
              <a:rPr lang="en-US" dirty="0"/>
              <a:t>Check flyers for weekly specials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2" descr="pencilandpa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5269" y="3079757"/>
            <a:ext cx="1632491" cy="204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6059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{EFD0F11E-91D2-6B48-B76D-B55889CC5D66}tf10001064</Template>
  <TotalTime>24882</TotalTime>
  <Words>758</Words>
  <Application>Microsoft Office PowerPoint</Application>
  <PresentationFormat>Widescreen</PresentationFormat>
  <Paragraphs>139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Garamond</vt:lpstr>
      <vt:lpstr>Organic</vt:lpstr>
      <vt:lpstr>Eating Healthy on a Budget </vt:lpstr>
      <vt:lpstr>Pandemic Challenges </vt:lpstr>
      <vt:lpstr>Agenda</vt:lpstr>
      <vt:lpstr>PowerPoint Presentation</vt:lpstr>
      <vt:lpstr>This…… </vt:lpstr>
      <vt:lpstr>Not that! </vt:lpstr>
      <vt:lpstr>But a lot of THIS is expensive…. </vt:lpstr>
      <vt:lpstr>5 Principles Healthier Eating on a Budget</vt:lpstr>
      <vt:lpstr> Planning – The key to saving TIME and MONEY! </vt:lpstr>
      <vt:lpstr>Pantry Staples - Delivered</vt:lpstr>
      <vt:lpstr>Eating Fruits and Vegetables</vt:lpstr>
      <vt:lpstr>PowerPoint Presentation</vt:lpstr>
      <vt:lpstr>Greens!  </vt:lpstr>
      <vt:lpstr>Over-the-Hill Greens </vt:lpstr>
      <vt:lpstr>And Beans! </vt:lpstr>
      <vt:lpstr>Whole Grains</vt:lpstr>
      <vt:lpstr>Fish – Budget Friendly options</vt:lpstr>
      <vt:lpstr>Pantry Proteins </vt:lpstr>
      <vt:lpstr>Leftovers – Tasty or Trash?   </vt:lpstr>
      <vt:lpstr>Smart Storing – Refrigerator  </vt:lpstr>
      <vt:lpstr>Dairy</vt:lpstr>
      <vt:lpstr>Expiration Dates, according to USDA</vt:lpstr>
      <vt:lpstr>Make your Own Foolproof Soup</vt:lpstr>
      <vt:lpstr>Have Fun!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Roth</dc:creator>
  <cp:lastModifiedBy>Collins, Carolyn</cp:lastModifiedBy>
  <cp:revision>37</cp:revision>
  <dcterms:created xsi:type="dcterms:W3CDTF">2019-02-07T14:39:38Z</dcterms:created>
  <dcterms:modified xsi:type="dcterms:W3CDTF">2022-03-30T18:16:37Z</dcterms:modified>
</cp:coreProperties>
</file>