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4" r:id="rId2"/>
    <p:sldMasterId id="2147483761" r:id="rId3"/>
    <p:sldMasterId id="2147483764" r:id="rId4"/>
    <p:sldMasterId id="2147483788" r:id="rId5"/>
    <p:sldMasterId id="2147483853" r:id="rId6"/>
  </p:sldMasterIdLst>
  <p:notesMasterIdLst>
    <p:notesMasterId r:id="rId39"/>
  </p:notesMasterIdLst>
  <p:handoutMasterIdLst>
    <p:handoutMasterId r:id="rId40"/>
  </p:handoutMasterIdLst>
  <p:sldIdLst>
    <p:sldId id="653" r:id="rId7"/>
    <p:sldId id="2509" r:id="rId8"/>
    <p:sldId id="2147308847" r:id="rId9"/>
    <p:sldId id="2369" r:id="rId10"/>
    <p:sldId id="753" r:id="rId11"/>
    <p:sldId id="2294" r:id="rId12"/>
    <p:sldId id="2295" r:id="rId13"/>
    <p:sldId id="2375" r:id="rId14"/>
    <p:sldId id="762" r:id="rId15"/>
    <p:sldId id="764" r:id="rId16"/>
    <p:sldId id="2501" r:id="rId17"/>
    <p:sldId id="2147308862" r:id="rId18"/>
    <p:sldId id="2377" r:id="rId19"/>
    <p:sldId id="2358" r:id="rId20"/>
    <p:sldId id="2147308864" r:id="rId21"/>
    <p:sldId id="2147308865" r:id="rId22"/>
    <p:sldId id="2147308866" r:id="rId23"/>
    <p:sldId id="2147308871" r:id="rId24"/>
    <p:sldId id="2147308872" r:id="rId25"/>
    <p:sldId id="2147308880" r:id="rId26"/>
    <p:sldId id="2147308881" r:id="rId27"/>
    <p:sldId id="257" r:id="rId28"/>
    <p:sldId id="297" r:id="rId29"/>
    <p:sldId id="315" r:id="rId30"/>
    <p:sldId id="2380" r:id="rId31"/>
    <p:sldId id="2381" r:id="rId32"/>
    <p:sldId id="2382" r:id="rId33"/>
    <p:sldId id="2383" r:id="rId34"/>
    <p:sldId id="2147308883" r:id="rId35"/>
    <p:sldId id="2147308884" r:id="rId36"/>
    <p:sldId id="531" r:id="rId37"/>
    <p:sldId id="2508" r:id="rId3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A08305-E009-4D38-B411-9D4CAE4E5EE2}">
          <p14:sldIdLst>
            <p14:sldId id="653"/>
            <p14:sldId id="2509"/>
            <p14:sldId id="2147308847"/>
            <p14:sldId id="2369"/>
            <p14:sldId id="753"/>
            <p14:sldId id="2294"/>
            <p14:sldId id="2295"/>
            <p14:sldId id="2375"/>
            <p14:sldId id="762"/>
            <p14:sldId id="764"/>
            <p14:sldId id="2501"/>
            <p14:sldId id="2147308862"/>
            <p14:sldId id="2377"/>
            <p14:sldId id="2358"/>
            <p14:sldId id="2147308864"/>
            <p14:sldId id="2147308865"/>
            <p14:sldId id="2147308866"/>
            <p14:sldId id="2147308871"/>
            <p14:sldId id="2147308872"/>
            <p14:sldId id="2147308880"/>
            <p14:sldId id="2147308881"/>
            <p14:sldId id="257"/>
            <p14:sldId id="297"/>
            <p14:sldId id="315"/>
            <p14:sldId id="2380"/>
            <p14:sldId id="2381"/>
            <p14:sldId id="2382"/>
            <p14:sldId id="2383"/>
            <p14:sldId id="2147308883"/>
            <p14:sldId id="2147308884"/>
            <p14:sldId id="531"/>
            <p14:sldId id="25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eather Gerken" initials="HG" lastIdx="18" clrIdx="6">
    <p:extLst>
      <p:ext uri="{19B8F6BF-5375-455C-9EA6-DF929625EA0E}">
        <p15:presenceInfo xmlns:p15="http://schemas.microsoft.com/office/powerpoint/2012/main" userId="S::hgerken@healthequity.com::3ba92fd8-1370-4a82-91b6-e690b24bb754" providerId="AD"/>
      </p:ext>
    </p:extLst>
  </p:cmAuthor>
  <p:cmAuthor id="1" name="Conlon, MaryEllen" initials="CM" lastIdx="15" clrIdx="0"/>
  <p:cmAuthor id="2" name="Williamson, Jennifer" initials="WJ" lastIdx="1" clrIdx="1"/>
  <p:cmAuthor id="3" name="McDonough, Tina" initials="MT" lastIdx="2" clrIdx="2"/>
  <p:cmAuthor id="4" name="Microsoft Office User" initials="Office" lastIdx="1" clrIdx="3"/>
  <p:cmAuthor id="5" name="Microsoft Office User" initials="Office [2]" lastIdx="1" clrIdx="4"/>
  <p:cmAuthor id="6" name="Microsoft Office User" initials="Office [3]"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a:srgbClr val="525252"/>
    <a:srgbClr val="CBCBCB"/>
    <a:srgbClr val="7E7E7E"/>
    <a:srgbClr val="D4D4D4"/>
    <a:srgbClr val="E42236"/>
    <a:srgbClr val="A9A9A9"/>
    <a:srgbClr val="BFBFBF"/>
    <a:srgbClr val="DFDFDF"/>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82" autoAdjust="0"/>
    <p:restoredTop sz="95377" autoAdjust="0"/>
  </p:normalViewPr>
  <p:slideViewPr>
    <p:cSldViewPr>
      <p:cViewPr varScale="1">
        <p:scale>
          <a:sx n="109" d="100"/>
          <a:sy n="109" d="100"/>
        </p:scale>
        <p:origin x="1272" y="96"/>
      </p:cViewPr>
      <p:guideLst/>
    </p:cSldViewPr>
  </p:slideViewPr>
  <p:outlineViewPr>
    <p:cViewPr>
      <p:scale>
        <a:sx n="33" d="100"/>
        <a:sy n="33" d="100"/>
      </p:scale>
      <p:origin x="0" y="-1224"/>
    </p:cViewPr>
  </p:outlineViewPr>
  <p:notesTextViewPr>
    <p:cViewPr>
      <p:scale>
        <a:sx n="1" d="1"/>
        <a:sy n="1" d="1"/>
      </p:scale>
      <p:origin x="0" y="0"/>
    </p:cViewPr>
  </p:notesTextViewPr>
  <p:sorterViewPr>
    <p:cViewPr>
      <p:scale>
        <a:sx n="100" d="100"/>
        <a:sy n="100" d="100"/>
      </p:scale>
      <p:origin x="0" y="-8827"/>
    </p:cViewPr>
  </p:sorterViewPr>
  <p:notesViewPr>
    <p:cSldViewPr>
      <p:cViewPr>
        <p:scale>
          <a:sx n="83" d="100"/>
          <a:sy n="83" d="100"/>
        </p:scale>
        <p:origin x="581" y="-14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7" dt="2021-05-06T14:04:05.230" idx="10">
    <p:pos x="6279" y="1824"/>
    <p:text>INSERT Employer Contribution for Individual Coverage.
If no Employer Contribution, remove this table and center the IRS Contribution Limits table. </p:text>
    <p:extLst>
      <p:ext uri="{C676402C-5697-4E1C-873F-D02D1690AC5C}">
        <p15:threadingInfo xmlns:p15="http://schemas.microsoft.com/office/powerpoint/2012/main" timeZoneBias="360"/>
      </p:ext>
    </p:extLst>
  </p:cm>
  <p:cm authorId="7" dt="2021-05-06T14:08:25.830" idx="11">
    <p:pos x="6310" y="2388"/>
    <p:text>INSERT Employer Contribution for Family Coverage.
If no Employer Contribution, remove this table and center the IRS Contribution Limits table. </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742FFB-2067-4A9C-8627-387DDFC4A15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35E1841-B0B7-4FDF-AA95-53C09664F842}" type="pres">
      <dgm:prSet presAssocID="{22742FFB-2067-4A9C-8627-387DDFC4A154}" presName="Name0" presStyleCnt="0">
        <dgm:presLayoutVars>
          <dgm:dir/>
          <dgm:animLvl val="lvl"/>
          <dgm:resizeHandles val="exact"/>
        </dgm:presLayoutVars>
      </dgm:prSet>
      <dgm:spPr/>
    </dgm:pt>
  </dgm:ptLst>
  <dgm:cxnLst>
    <dgm:cxn modelId="{1BC3668F-D5AD-416B-B43A-1BDE528A461F}" type="presOf" srcId="{22742FFB-2067-4A9C-8627-387DDFC4A154}" destId="{935E1841-B0B7-4FDF-AA95-53C09664F84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A8362-75B6-4C9A-B58C-AD9D1F55F05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05640679-325D-4BD1-9E0A-D65FEC472CA7}">
      <dgm:prSet phldrT="[Text]" custT="1"/>
      <dgm:spPr>
        <a:solidFill>
          <a:srgbClr val="92D050"/>
        </a:solidFill>
      </dgm:spPr>
      <dgm:t>
        <a:bodyPr/>
        <a:lstStyle/>
        <a:p>
          <a:r>
            <a:rPr lang="en-US" sz="2400" b="1" dirty="0">
              <a:latin typeface="+mn-lt"/>
              <a:ea typeface="Tahoma" pitchFamily="34" charset="0"/>
              <a:cs typeface="Tahoma" pitchFamily="34" charset="0"/>
            </a:rPr>
            <a:t>Harvard Pilgrim </a:t>
          </a:r>
          <a:r>
            <a:rPr lang="en-US" sz="2400" b="1" dirty="0" err="1">
              <a:latin typeface="+mn-lt"/>
              <a:ea typeface="Tahoma" pitchFamily="34" charset="0"/>
              <a:cs typeface="Tahoma" pitchFamily="34" charset="0"/>
            </a:rPr>
            <a:t>ChoiceNet</a:t>
          </a:r>
          <a:r>
            <a:rPr lang="en-US" sz="2400" b="1" dirty="0">
              <a:latin typeface="+mn-lt"/>
              <a:ea typeface="Tahoma" pitchFamily="34" charset="0"/>
              <a:cs typeface="Tahoma" pitchFamily="34" charset="0"/>
            </a:rPr>
            <a:t>                 Tiered Copay                  HMO</a:t>
          </a:r>
        </a:p>
      </dgm:t>
    </dgm:pt>
    <dgm:pt modelId="{E8D3CAED-D05C-41F1-9087-96EC601CB0E3}" type="parTrans" cxnId="{8D81A2F7-E2CD-411D-9026-0C970B21297A}">
      <dgm:prSet/>
      <dgm:spPr/>
      <dgm:t>
        <a:bodyPr/>
        <a:lstStyle/>
        <a:p>
          <a:endParaRPr lang="en-US"/>
        </a:p>
      </dgm:t>
    </dgm:pt>
    <dgm:pt modelId="{7457CA5D-B734-41D9-932D-84741D327F53}" type="sibTrans" cxnId="{8D81A2F7-E2CD-411D-9026-0C970B21297A}">
      <dgm:prSet/>
      <dgm:spPr/>
      <dgm:t>
        <a:bodyPr/>
        <a:lstStyle/>
        <a:p>
          <a:endParaRPr lang="en-US"/>
        </a:p>
      </dgm:t>
    </dgm:pt>
    <dgm:pt modelId="{05EFC974-056F-4149-A4C6-96FC1991844F}">
      <dgm:prSet phldrT="[Text]" custT="1"/>
      <dgm:spPr>
        <a:solidFill>
          <a:srgbClr val="E5EE92">
            <a:alpha val="89804"/>
          </a:srgbClr>
        </a:solidFill>
      </dgm:spPr>
      <dgm:t>
        <a:bodyPr/>
        <a:lstStyle/>
        <a:p>
          <a:pPr marL="53975" indent="0">
            <a:buFont typeface="Arial" panose="020B0604020202020204" pitchFamily="34" charset="0"/>
            <a:buNone/>
            <a:tabLst/>
          </a:pPr>
          <a:r>
            <a:rPr lang="en-US" sz="2000" b="1" dirty="0">
              <a:latin typeface="+mn-lt"/>
              <a:ea typeface="Tahoma" pitchFamily="34" charset="0"/>
              <a:cs typeface="Tahoma" pitchFamily="34" charset="0"/>
            </a:rPr>
            <a:t>Tiered copay plan with 3 tier levels for doctors and hospitals</a:t>
          </a:r>
        </a:p>
      </dgm:t>
    </dgm:pt>
    <dgm:pt modelId="{3EB3F648-8B33-41F3-95AA-9B4B2CDAA069}" type="parTrans" cxnId="{89B95B28-E7AE-4226-A26E-D1AEEC2DFC60}">
      <dgm:prSet/>
      <dgm:spPr/>
      <dgm:t>
        <a:bodyPr/>
        <a:lstStyle/>
        <a:p>
          <a:endParaRPr lang="en-US"/>
        </a:p>
      </dgm:t>
    </dgm:pt>
    <dgm:pt modelId="{65FD5C0A-157D-4F63-918C-337EC73BED3D}" type="sibTrans" cxnId="{89B95B28-E7AE-4226-A26E-D1AEEC2DFC60}">
      <dgm:prSet/>
      <dgm:spPr/>
      <dgm:t>
        <a:bodyPr/>
        <a:lstStyle/>
        <a:p>
          <a:endParaRPr lang="en-US"/>
        </a:p>
      </dgm:t>
    </dgm:pt>
    <dgm:pt modelId="{6BE12F8E-96AE-441E-B5B8-8BB4006151AD}">
      <dgm:prSet phldrT="[Text]" custT="1"/>
      <dgm:spPr/>
      <dgm:t>
        <a:bodyPr/>
        <a:lstStyle/>
        <a:p>
          <a:r>
            <a:rPr lang="en-US" sz="2400" b="1" dirty="0">
              <a:latin typeface="+mn-lt"/>
              <a:ea typeface="Tahoma" pitchFamily="34" charset="0"/>
              <a:cs typeface="Tahoma" pitchFamily="34" charset="0"/>
            </a:rPr>
            <a:t>Harvard Pilgrim </a:t>
          </a:r>
          <a:r>
            <a:rPr lang="en-US" sz="2400" b="1" dirty="0" err="1">
              <a:latin typeface="+mn-lt"/>
              <a:ea typeface="Tahoma" pitchFamily="34" charset="0"/>
              <a:cs typeface="Tahoma" pitchFamily="34" charset="0"/>
            </a:rPr>
            <a:t>ChoiceNet</a:t>
          </a:r>
          <a:r>
            <a:rPr lang="en-US" sz="2400" b="1" dirty="0">
              <a:latin typeface="+mn-lt"/>
              <a:ea typeface="Tahoma" pitchFamily="34" charset="0"/>
              <a:cs typeface="Tahoma" pitchFamily="34" charset="0"/>
            </a:rPr>
            <a:t>              Tiered Copay      PPO</a:t>
          </a:r>
        </a:p>
      </dgm:t>
    </dgm:pt>
    <dgm:pt modelId="{C0561271-059A-479F-BAD2-66ECFD4F25A7}" type="parTrans" cxnId="{160C7607-2D19-4273-B434-3315474ABC8D}">
      <dgm:prSet/>
      <dgm:spPr/>
      <dgm:t>
        <a:bodyPr/>
        <a:lstStyle/>
        <a:p>
          <a:endParaRPr lang="en-US"/>
        </a:p>
      </dgm:t>
    </dgm:pt>
    <dgm:pt modelId="{4456137B-D067-4CC4-B93D-4283237D87E6}" type="sibTrans" cxnId="{160C7607-2D19-4273-B434-3315474ABC8D}">
      <dgm:prSet/>
      <dgm:spPr/>
      <dgm:t>
        <a:bodyPr/>
        <a:lstStyle/>
        <a:p>
          <a:endParaRPr lang="en-US"/>
        </a:p>
      </dgm:t>
    </dgm:pt>
    <dgm:pt modelId="{0095F1EA-7E99-4E7C-A606-C7786CF67ED3}">
      <dgm:prSet phldrT="[Text]" custT="1"/>
      <dgm:spPr/>
      <dgm:t>
        <a:bodyPr/>
        <a:lstStyle/>
        <a:p>
          <a:pPr marL="114300" indent="0">
            <a:buNone/>
          </a:pPr>
          <a:r>
            <a:rPr lang="en-US" sz="2000" b="1" dirty="0"/>
            <a:t>Tiered copay plan with 3 tier levels for doctors and hospitals</a:t>
          </a:r>
        </a:p>
      </dgm:t>
    </dgm:pt>
    <dgm:pt modelId="{2D6D14D8-E9D6-4318-B141-3728036A3C06}" type="parTrans" cxnId="{0863A786-3744-4C67-BDE1-D857B013F77B}">
      <dgm:prSet/>
      <dgm:spPr/>
      <dgm:t>
        <a:bodyPr/>
        <a:lstStyle/>
        <a:p>
          <a:endParaRPr lang="en-US"/>
        </a:p>
      </dgm:t>
    </dgm:pt>
    <dgm:pt modelId="{576A2780-683B-4E15-B73A-18691842A82C}" type="sibTrans" cxnId="{0863A786-3744-4C67-BDE1-D857B013F77B}">
      <dgm:prSet/>
      <dgm:spPr/>
      <dgm:t>
        <a:bodyPr/>
        <a:lstStyle/>
        <a:p>
          <a:endParaRPr lang="en-US"/>
        </a:p>
      </dgm:t>
    </dgm:pt>
    <dgm:pt modelId="{8DA11952-FAE0-4EA8-A5F3-A480A85833B8}">
      <dgm:prSet custT="1"/>
      <dgm:spPr/>
      <dgm:t>
        <a:bodyPr/>
        <a:lstStyle/>
        <a:p>
          <a:pPr marL="398463" indent="-227013"/>
          <a:r>
            <a:rPr lang="en-US" sz="2000" dirty="0"/>
            <a:t>No PCP or referrals required</a:t>
          </a:r>
        </a:p>
      </dgm:t>
    </dgm:pt>
    <dgm:pt modelId="{A14276DE-4C6B-46E7-938D-313534C6E7E7}" type="parTrans" cxnId="{63C3F8D0-1FE4-4DDC-B7AE-38855A37F19B}">
      <dgm:prSet/>
      <dgm:spPr/>
      <dgm:t>
        <a:bodyPr/>
        <a:lstStyle/>
        <a:p>
          <a:endParaRPr lang="en-US"/>
        </a:p>
      </dgm:t>
    </dgm:pt>
    <dgm:pt modelId="{2F24F591-DD8D-4471-AE9A-4F78863030F3}" type="sibTrans" cxnId="{63C3F8D0-1FE4-4DDC-B7AE-38855A37F19B}">
      <dgm:prSet/>
      <dgm:spPr/>
      <dgm:t>
        <a:bodyPr/>
        <a:lstStyle/>
        <a:p>
          <a:endParaRPr lang="en-US"/>
        </a:p>
      </dgm:t>
    </dgm:pt>
    <dgm:pt modelId="{54924966-C7DB-4C88-A33D-4D1C58AB3E2F}">
      <dgm:prSet phldrT="[Text]" custT="1"/>
      <dgm:spPr>
        <a:solidFill>
          <a:srgbClr val="E5EE92">
            <a:alpha val="89804"/>
          </a:srgbClr>
        </a:solidFill>
      </dgm:spPr>
      <dgm:t>
        <a:bodyPr/>
        <a:lstStyle/>
        <a:p>
          <a:pPr marL="344488" indent="-227013">
            <a:buFont typeface="Arial" panose="020B0604020202020204" pitchFamily="34" charset="0"/>
            <a:buChar char="•"/>
          </a:pPr>
          <a:r>
            <a:rPr lang="en-US" sz="2000" b="0" dirty="0">
              <a:solidFill>
                <a:schemeClr val="tx1"/>
              </a:solidFill>
              <a:latin typeface="+mn-lt"/>
              <a:ea typeface="Tahoma" pitchFamily="34" charset="0"/>
              <a:cs typeface="Tahoma" pitchFamily="34" charset="0"/>
            </a:rPr>
            <a:t>Full </a:t>
          </a:r>
          <a:r>
            <a:rPr lang="en-US" sz="2000" dirty="0">
              <a:latin typeface="+mn-lt"/>
              <a:ea typeface="Tahoma" pitchFamily="34" charset="0"/>
              <a:cs typeface="Tahoma" pitchFamily="34" charset="0"/>
            </a:rPr>
            <a:t>Harvard Pilgrim Provider Network</a:t>
          </a:r>
        </a:p>
      </dgm:t>
    </dgm:pt>
    <dgm:pt modelId="{5CC2CBA1-FF83-4939-9B96-924B690C1911}" type="parTrans" cxnId="{EE1A1F1C-D9C7-4B0C-BA0F-446C54B957A7}">
      <dgm:prSet/>
      <dgm:spPr/>
      <dgm:t>
        <a:bodyPr/>
        <a:lstStyle/>
        <a:p>
          <a:endParaRPr lang="en-US"/>
        </a:p>
      </dgm:t>
    </dgm:pt>
    <dgm:pt modelId="{F0295DBE-B653-46AE-8151-8C1DB6958029}" type="sibTrans" cxnId="{EE1A1F1C-D9C7-4B0C-BA0F-446C54B957A7}">
      <dgm:prSet/>
      <dgm:spPr/>
      <dgm:t>
        <a:bodyPr/>
        <a:lstStyle/>
        <a:p>
          <a:endParaRPr lang="en-US"/>
        </a:p>
      </dgm:t>
    </dgm:pt>
    <dgm:pt modelId="{79E9A2D9-E97F-481C-AF38-CF7DEED73672}">
      <dgm:prSet custT="1"/>
      <dgm:spPr/>
      <dgm:t>
        <a:bodyPr/>
        <a:lstStyle/>
        <a:p>
          <a:pPr marL="398463" indent="-227013"/>
          <a:r>
            <a:rPr lang="en-US" sz="2000" b="0" dirty="0">
              <a:solidFill>
                <a:schemeClr val="tx1"/>
              </a:solidFill>
            </a:rPr>
            <a:t>Full</a:t>
          </a:r>
          <a:r>
            <a:rPr lang="en-US" sz="2000" dirty="0"/>
            <a:t> Harvard Pilgrim provider network </a:t>
          </a:r>
          <a:r>
            <a:rPr lang="en-US" sz="2000" b="1" dirty="0"/>
            <a:t>plus</a:t>
          </a:r>
          <a:r>
            <a:rPr lang="en-US" sz="2000" dirty="0"/>
            <a:t> option to see out-of-network providers</a:t>
          </a:r>
        </a:p>
      </dgm:t>
    </dgm:pt>
    <dgm:pt modelId="{76C09E69-E035-430F-A7B1-C18D53FB3DEB}" type="parTrans" cxnId="{15D25D94-098E-4D95-9DA0-A531BC1C7C88}">
      <dgm:prSet/>
      <dgm:spPr/>
      <dgm:t>
        <a:bodyPr/>
        <a:lstStyle/>
        <a:p>
          <a:endParaRPr lang="en-US"/>
        </a:p>
      </dgm:t>
    </dgm:pt>
    <dgm:pt modelId="{7BF47737-247D-4C38-ABA6-A4E3B6280677}" type="sibTrans" cxnId="{15D25D94-098E-4D95-9DA0-A531BC1C7C88}">
      <dgm:prSet/>
      <dgm:spPr/>
      <dgm:t>
        <a:bodyPr/>
        <a:lstStyle/>
        <a:p>
          <a:endParaRPr lang="en-US"/>
        </a:p>
      </dgm:t>
    </dgm:pt>
    <dgm:pt modelId="{8C68139D-EE82-4725-BBB3-B47AB9E4A0D2}">
      <dgm:prSet phldrT="[Text]" custT="1"/>
      <dgm:spPr>
        <a:solidFill>
          <a:srgbClr val="E5EE92">
            <a:alpha val="89804"/>
          </a:srgbClr>
        </a:solidFill>
      </dgm:spPr>
      <dgm:t>
        <a:bodyPr/>
        <a:lstStyle/>
        <a:p>
          <a:pPr marL="344488" indent="-227013">
            <a:buFont typeface="Arial" panose="020B0604020202020204" pitchFamily="34" charset="0"/>
            <a:buChar char="•"/>
          </a:pPr>
          <a:r>
            <a:rPr lang="en-US" sz="2000" dirty="0">
              <a:latin typeface="+mn-lt"/>
              <a:ea typeface="Tahoma" pitchFamily="34" charset="0"/>
              <a:cs typeface="Tahoma" pitchFamily="34" charset="0"/>
            </a:rPr>
            <a:t>Members choose a Primary Care Physician and referrals needed for Specialist visits</a:t>
          </a:r>
          <a:endParaRPr lang="en-US" sz="2000" b="1" dirty="0">
            <a:latin typeface="+mn-lt"/>
            <a:ea typeface="Tahoma" pitchFamily="34" charset="0"/>
            <a:cs typeface="Tahoma" pitchFamily="34" charset="0"/>
          </a:endParaRPr>
        </a:p>
      </dgm:t>
    </dgm:pt>
    <dgm:pt modelId="{A793DAC6-C19D-4472-A0A9-2832C74EE7D9}" type="parTrans" cxnId="{197639CB-18BF-469E-8F76-E4D9BC6363E1}">
      <dgm:prSet/>
      <dgm:spPr/>
      <dgm:t>
        <a:bodyPr/>
        <a:lstStyle/>
        <a:p>
          <a:endParaRPr lang="en-US"/>
        </a:p>
      </dgm:t>
    </dgm:pt>
    <dgm:pt modelId="{D362F14E-9BDB-4E6D-8839-98C8882F29A0}" type="sibTrans" cxnId="{197639CB-18BF-469E-8F76-E4D9BC6363E1}">
      <dgm:prSet/>
      <dgm:spPr/>
      <dgm:t>
        <a:bodyPr/>
        <a:lstStyle/>
        <a:p>
          <a:endParaRPr lang="en-US"/>
        </a:p>
      </dgm:t>
    </dgm:pt>
    <dgm:pt modelId="{25FC4C69-14B3-4EC4-B13B-B1369F58D69F}" type="pres">
      <dgm:prSet presAssocID="{F5CA8362-75B6-4C9A-B58C-AD9D1F55F051}" presName="Name0" presStyleCnt="0">
        <dgm:presLayoutVars>
          <dgm:dir/>
          <dgm:animLvl val="lvl"/>
          <dgm:resizeHandles val="exact"/>
        </dgm:presLayoutVars>
      </dgm:prSet>
      <dgm:spPr/>
    </dgm:pt>
    <dgm:pt modelId="{819E700C-EF49-44A6-A442-57DBDB583E09}" type="pres">
      <dgm:prSet presAssocID="{05640679-325D-4BD1-9E0A-D65FEC472CA7}" presName="linNode" presStyleCnt="0"/>
      <dgm:spPr/>
    </dgm:pt>
    <dgm:pt modelId="{0D687EC9-38F1-4A36-83A7-970219E4B9B7}" type="pres">
      <dgm:prSet presAssocID="{05640679-325D-4BD1-9E0A-D65FEC472CA7}" presName="parentText" presStyleLbl="node1" presStyleIdx="0" presStyleCnt="2" custScaleY="62869" custLinFactNeighborX="-913">
        <dgm:presLayoutVars>
          <dgm:chMax val="1"/>
          <dgm:bulletEnabled val="1"/>
        </dgm:presLayoutVars>
      </dgm:prSet>
      <dgm:spPr/>
    </dgm:pt>
    <dgm:pt modelId="{6D8B8BD0-A48C-4D15-B67C-9D1D96866C70}" type="pres">
      <dgm:prSet presAssocID="{05640679-325D-4BD1-9E0A-D65FEC472CA7}" presName="descendantText" presStyleLbl="alignAccFollowNode1" presStyleIdx="0" presStyleCnt="2" custScaleY="78567">
        <dgm:presLayoutVars>
          <dgm:bulletEnabled val="1"/>
        </dgm:presLayoutVars>
      </dgm:prSet>
      <dgm:spPr/>
    </dgm:pt>
    <dgm:pt modelId="{B1B32305-6507-4968-A8E4-B74AC3218770}" type="pres">
      <dgm:prSet presAssocID="{7457CA5D-B734-41D9-932D-84741D327F53}" presName="sp" presStyleCnt="0"/>
      <dgm:spPr/>
    </dgm:pt>
    <dgm:pt modelId="{2D73F4D8-B04E-4B1A-9BF3-7B0489979B1B}" type="pres">
      <dgm:prSet presAssocID="{6BE12F8E-96AE-441E-B5B8-8BB4006151AD}" presName="linNode" presStyleCnt="0"/>
      <dgm:spPr/>
    </dgm:pt>
    <dgm:pt modelId="{D0E76F74-61B0-45A6-8D51-61F2685FA86D}" type="pres">
      <dgm:prSet presAssocID="{6BE12F8E-96AE-441E-B5B8-8BB4006151AD}" presName="parentText" presStyleLbl="node1" presStyleIdx="1" presStyleCnt="2" custScaleY="69284">
        <dgm:presLayoutVars>
          <dgm:chMax val="1"/>
          <dgm:bulletEnabled val="1"/>
        </dgm:presLayoutVars>
      </dgm:prSet>
      <dgm:spPr/>
    </dgm:pt>
    <dgm:pt modelId="{80E345F3-DFF2-4E6B-BEC1-5B58E4594B43}" type="pres">
      <dgm:prSet presAssocID="{6BE12F8E-96AE-441E-B5B8-8BB4006151AD}" presName="descendantText" presStyleLbl="alignAccFollowNode1" presStyleIdx="1" presStyleCnt="2" custScaleY="71603" custLinFactNeighborX="-1371" custLinFactNeighborY="1777">
        <dgm:presLayoutVars>
          <dgm:bulletEnabled val="1"/>
        </dgm:presLayoutVars>
      </dgm:prSet>
      <dgm:spPr/>
    </dgm:pt>
  </dgm:ptLst>
  <dgm:cxnLst>
    <dgm:cxn modelId="{160C7607-2D19-4273-B434-3315474ABC8D}" srcId="{F5CA8362-75B6-4C9A-B58C-AD9D1F55F051}" destId="{6BE12F8E-96AE-441E-B5B8-8BB4006151AD}" srcOrd="1" destOrd="0" parTransId="{C0561271-059A-479F-BAD2-66ECFD4F25A7}" sibTransId="{4456137B-D067-4CC4-B93D-4283237D87E6}"/>
    <dgm:cxn modelId="{1E6F540D-0A36-4A59-8019-DFBB62713778}" type="presOf" srcId="{F5CA8362-75B6-4C9A-B58C-AD9D1F55F051}" destId="{25FC4C69-14B3-4EC4-B13B-B1369F58D69F}" srcOrd="0" destOrd="0" presId="urn:microsoft.com/office/officeart/2005/8/layout/vList5"/>
    <dgm:cxn modelId="{EE1A1F1C-D9C7-4B0C-BA0F-446C54B957A7}" srcId="{05640679-325D-4BD1-9E0A-D65FEC472CA7}" destId="{54924966-C7DB-4C88-A33D-4D1C58AB3E2F}" srcOrd="2" destOrd="0" parTransId="{5CC2CBA1-FF83-4939-9B96-924B690C1911}" sibTransId="{F0295DBE-B653-46AE-8151-8C1DB6958029}"/>
    <dgm:cxn modelId="{89B95B28-E7AE-4226-A26E-D1AEEC2DFC60}" srcId="{05640679-325D-4BD1-9E0A-D65FEC472CA7}" destId="{05EFC974-056F-4149-A4C6-96FC1991844F}" srcOrd="0" destOrd="0" parTransId="{3EB3F648-8B33-41F3-95AA-9B4B2CDAA069}" sibTransId="{65FD5C0A-157D-4F63-918C-337EC73BED3D}"/>
    <dgm:cxn modelId="{88528444-13C1-411E-BB5C-18BAA2E85765}" type="presOf" srcId="{8C68139D-EE82-4725-BBB3-B47AB9E4A0D2}" destId="{6D8B8BD0-A48C-4D15-B67C-9D1D96866C70}" srcOrd="0" destOrd="1" presId="urn:microsoft.com/office/officeart/2005/8/layout/vList5"/>
    <dgm:cxn modelId="{3959F27A-5292-4061-B045-3557AF1EC9E4}" type="presOf" srcId="{8DA11952-FAE0-4EA8-A5F3-A480A85833B8}" destId="{80E345F3-DFF2-4E6B-BEC1-5B58E4594B43}" srcOrd="0" destOrd="1" presId="urn:microsoft.com/office/officeart/2005/8/layout/vList5"/>
    <dgm:cxn modelId="{0863A786-3744-4C67-BDE1-D857B013F77B}" srcId="{6BE12F8E-96AE-441E-B5B8-8BB4006151AD}" destId="{0095F1EA-7E99-4E7C-A606-C7786CF67ED3}" srcOrd="0" destOrd="0" parTransId="{2D6D14D8-E9D6-4318-B141-3728036A3C06}" sibTransId="{576A2780-683B-4E15-B73A-18691842A82C}"/>
    <dgm:cxn modelId="{15D25D94-098E-4D95-9DA0-A531BC1C7C88}" srcId="{6BE12F8E-96AE-441E-B5B8-8BB4006151AD}" destId="{79E9A2D9-E97F-481C-AF38-CF7DEED73672}" srcOrd="2" destOrd="0" parTransId="{76C09E69-E035-430F-A7B1-C18D53FB3DEB}" sibTransId="{7BF47737-247D-4C38-ABA6-A4E3B6280677}"/>
    <dgm:cxn modelId="{A134F6A3-192D-47EC-8AA7-FEFAD5D45F84}" type="presOf" srcId="{0095F1EA-7E99-4E7C-A606-C7786CF67ED3}" destId="{80E345F3-DFF2-4E6B-BEC1-5B58E4594B43}" srcOrd="0" destOrd="0" presId="urn:microsoft.com/office/officeart/2005/8/layout/vList5"/>
    <dgm:cxn modelId="{C399DEAC-B95F-4B8C-9365-F263AA5FB719}" type="presOf" srcId="{54924966-C7DB-4C88-A33D-4D1C58AB3E2F}" destId="{6D8B8BD0-A48C-4D15-B67C-9D1D96866C70}" srcOrd="0" destOrd="2" presId="urn:microsoft.com/office/officeart/2005/8/layout/vList5"/>
    <dgm:cxn modelId="{813737B9-33BA-47DD-869E-44F2FEE8E845}" type="presOf" srcId="{6BE12F8E-96AE-441E-B5B8-8BB4006151AD}" destId="{D0E76F74-61B0-45A6-8D51-61F2685FA86D}" srcOrd="0" destOrd="0" presId="urn:microsoft.com/office/officeart/2005/8/layout/vList5"/>
    <dgm:cxn modelId="{197639CB-18BF-469E-8F76-E4D9BC6363E1}" srcId="{05640679-325D-4BD1-9E0A-D65FEC472CA7}" destId="{8C68139D-EE82-4725-BBB3-B47AB9E4A0D2}" srcOrd="1" destOrd="0" parTransId="{A793DAC6-C19D-4472-A0A9-2832C74EE7D9}" sibTransId="{D362F14E-9BDB-4E6D-8839-98C8882F29A0}"/>
    <dgm:cxn modelId="{63C3F8D0-1FE4-4DDC-B7AE-38855A37F19B}" srcId="{6BE12F8E-96AE-441E-B5B8-8BB4006151AD}" destId="{8DA11952-FAE0-4EA8-A5F3-A480A85833B8}" srcOrd="1" destOrd="0" parTransId="{A14276DE-4C6B-46E7-938D-313534C6E7E7}" sibTransId="{2F24F591-DD8D-4471-AE9A-4F78863030F3}"/>
    <dgm:cxn modelId="{4EE46CDF-702E-4E73-B9DA-D27CF73133DB}" type="presOf" srcId="{79E9A2D9-E97F-481C-AF38-CF7DEED73672}" destId="{80E345F3-DFF2-4E6B-BEC1-5B58E4594B43}" srcOrd="0" destOrd="2" presId="urn:microsoft.com/office/officeart/2005/8/layout/vList5"/>
    <dgm:cxn modelId="{2FDFF6E1-3C9F-4E66-8FAD-AF24A08132B4}" type="presOf" srcId="{05640679-325D-4BD1-9E0A-D65FEC472CA7}" destId="{0D687EC9-38F1-4A36-83A7-970219E4B9B7}" srcOrd="0" destOrd="0" presId="urn:microsoft.com/office/officeart/2005/8/layout/vList5"/>
    <dgm:cxn modelId="{8D81A2F7-E2CD-411D-9026-0C970B21297A}" srcId="{F5CA8362-75B6-4C9A-B58C-AD9D1F55F051}" destId="{05640679-325D-4BD1-9E0A-D65FEC472CA7}" srcOrd="0" destOrd="0" parTransId="{E8D3CAED-D05C-41F1-9087-96EC601CB0E3}" sibTransId="{7457CA5D-B734-41D9-932D-84741D327F53}"/>
    <dgm:cxn modelId="{62FFD3F9-026F-4575-9388-3F7B6B1C1E75}" type="presOf" srcId="{05EFC974-056F-4149-A4C6-96FC1991844F}" destId="{6D8B8BD0-A48C-4D15-B67C-9D1D96866C70}" srcOrd="0" destOrd="0" presId="urn:microsoft.com/office/officeart/2005/8/layout/vList5"/>
    <dgm:cxn modelId="{980B124A-61F0-4031-A995-135835B74809}" type="presParOf" srcId="{25FC4C69-14B3-4EC4-B13B-B1369F58D69F}" destId="{819E700C-EF49-44A6-A442-57DBDB583E09}" srcOrd="0" destOrd="0" presId="urn:microsoft.com/office/officeart/2005/8/layout/vList5"/>
    <dgm:cxn modelId="{4A5D7625-C3C0-4AAF-A836-0F17C10639D2}" type="presParOf" srcId="{819E700C-EF49-44A6-A442-57DBDB583E09}" destId="{0D687EC9-38F1-4A36-83A7-970219E4B9B7}" srcOrd="0" destOrd="0" presId="urn:microsoft.com/office/officeart/2005/8/layout/vList5"/>
    <dgm:cxn modelId="{448EE3D7-DD61-494B-8F7A-90C4B5EE11AE}" type="presParOf" srcId="{819E700C-EF49-44A6-A442-57DBDB583E09}" destId="{6D8B8BD0-A48C-4D15-B67C-9D1D96866C70}" srcOrd="1" destOrd="0" presId="urn:microsoft.com/office/officeart/2005/8/layout/vList5"/>
    <dgm:cxn modelId="{702871B5-CC69-4BBB-9EBF-B38F4B0504EC}" type="presParOf" srcId="{25FC4C69-14B3-4EC4-B13B-B1369F58D69F}" destId="{B1B32305-6507-4968-A8E4-B74AC3218770}" srcOrd="1" destOrd="0" presId="urn:microsoft.com/office/officeart/2005/8/layout/vList5"/>
    <dgm:cxn modelId="{ECDF3721-7FCD-409E-8BB8-60297E49B89A}" type="presParOf" srcId="{25FC4C69-14B3-4EC4-B13B-B1369F58D69F}" destId="{2D73F4D8-B04E-4B1A-9BF3-7B0489979B1B}" srcOrd="2" destOrd="0" presId="urn:microsoft.com/office/officeart/2005/8/layout/vList5"/>
    <dgm:cxn modelId="{2361453C-7343-499B-A844-35BDB8647AAB}" type="presParOf" srcId="{2D73F4D8-B04E-4B1A-9BF3-7B0489979B1B}" destId="{D0E76F74-61B0-45A6-8D51-61F2685FA86D}" srcOrd="0" destOrd="0" presId="urn:microsoft.com/office/officeart/2005/8/layout/vList5"/>
    <dgm:cxn modelId="{BBD1596E-C616-4C95-A622-F3979AEE4B03}" type="presParOf" srcId="{2D73F4D8-B04E-4B1A-9BF3-7B0489979B1B}" destId="{80E345F3-DFF2-4E6B-BEC1-5B58E4594B4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42FFB-2067-4A9C-8627-387DDFC4A15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35E1841-B0B7-4FDF-AA95-53C09664F842}" type="pres">
      <dgm:prSet presAssocID="{22742FFB-2067-4A9C-8627-387DDFC4A154}" presName="Name0" presStyleCnt="0">
        <dgm:presLayoutVars>
          <dgm:dir/>
          <dgm:animLvl val="lvl"/>
          <dgm:resizeHandles val="exact"/>
        </dgm:presLayoutVars>
      </dgm:prSet>
      <dgm:spPr/>
    </dgm:pt>
  </dgm:ptLst>
  <dgm:cxnLst>
    <dgm:cxn modelId="{1BC3668F-D5AD-416B-B43A-1BDE528A461F}" type="presOf" srcId="{22742FFB-2067-4A9C-8627-387DDFC4A154}" destId="{935E1841-B0B7-4FDF-AA95-53C09664F84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CA8362-75B6-4C9A-B58C-AD9D1F55F05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05640679-325D-4BD1-9E0A-D65FEC472CA7}">
      <dgm:prSet phldrT="[Text]" custT="1"/>
      <dgm:spPr>
        <a:solidFill>
          <a:srgbClr val="92D050"/>
        </a:solidFill>
      </dgm:spPr>
      <dgm:t>
        <a:bodyPr/>
        <a:lstStyle/>
        <a:p>
          <a:r>
            <a:rPr lang="en-US" sz="2400" b="1" dirty="0">
              <a:latin typeface="+mn-lt"/>
              <a:ea typeface="Tahoma" pitchFamily="34" charset="0"/>
              <a:cs typeface="Tahoma" pitchFamily="34" charset="0"/>
            </a:rPr>
            <a:t>Harvard Pilgrim HMO Best Buy HSA</a:t>
          </a:r>
          <a:endParaRPr lang="en-US" sz="2400" b="1" dirty="0">
            <a:solidFill>
              <a:schemeClr val="tx1"/>
            </a:solidFill>
            <a:latin typeface="+mn-lt"/>
            <a:ea typeface="Tahoma" pitchFamily="34" charset="0"/>
            <a:cs typeface="Tahoma" pitchFamily="34" charset="0"/>
          </a:endParaRPr>
        </a:p>
      </dgm:t>
    </dgm:pt>
    <dgm:pt modelId="{E8D3CAED-D05C-41F1-9087-96EC601CB0E3}" type="parTrans" cxnId="{8D81A2F7-E2CD-411D-9026-0C970B21297A}">
      <dgm:prSet/>
      <dgm:spPr/>
      <dgm:t>
        <a:bodyPr/>
        <a:lstStyle/>
        <a:p>
          <a:endParaRPr lang="en-US"/>
        </a:p>
      </dgm:t>
    </dgm:pt>
    <dgm:pt modelId="{7457CA5D-B734-41D9-932D-84741D327F53}" type="sibTrans" cxnId="{8D81A2F7-E2CD-411D-9026-0C970B21297A}">
      <dgm:prSet/>
      <dgm:spPr/>
      <dgm:t>
        <a:bodyPr/>
        <a:lstStyle/>
        <a:p>
          <a:endParaRPr lang="en-US"/>
        </a:p>
      </dgm:t>
    </dgm:pt>
    <dgm:pt modelId="{05EFC974-056F-4149-A4C6-96FC1991844F}">
      <dgm:prSet phldrT="[Text]" custT="1"/>
      <dgm:spPr>
        <a:solidFill>
          <a:srgbClr val="E5EE92">
            <a:alpha val="89804"/>
          </a:srgbClr>
        </a:solidFill>
      </dgm:spPr>
      <dgm:t>
        <a:bodyPr/>
        <a:lstStyle/>
        <a:p>
          <a:pPr marL="53975" indent="0">
            <a:buFont typeface="Arial" panose="020B0604020202020204" pitchFamily="34" charset="0"/>
            <a:buNone/>
            <a:tabLst/>
          </a:pPr>
          <a:r>
            <a:rPr lang="en-US" sz="2000" b="1" dirty="0">
              <a:latin typeface="+mn-lt"/>
              <a:ea typeface="Tahoma" pitchFamily="34" charset="0"/>
              <a:cs typeface="Tahoma" pitchFamily="34" charset="0"/>
            </a:rPr>
            <a:t>Qualified High Deductible Health Plan with Health Savings Account (HSA)</a:t>
          </a:r>
        </a:p>
      </dgm:t>
    </dgm:pt>
    <dgm:pt modelId="{3EB3F648-8B33-41F3-95AA-9B4B2CDAA069}" type="parTrans" cxnId="{89B95B28-E7AE-4226-A26E-D1AEEC2DFC60}">
      <dgm:prSet/>
      <dgm:spPr/>
      <dgm:t>
        <a:bodyPr/>
        <a:lstStyle/>
        <a:p>
          <a:endParaRPr lang="en-US"/>
        </a:p>
      </dgm:t>
    </dgm:pt>
    <dgm:pt modelId="{65FD5C0A-157D-4F63-918C-337EC73BED3D}" type="sibTrans" cxnId="{89B95B28-E7AE-4226-A26E-D1AEEC2DFC60}">
      <dgm:prSet/>
      <dgm:spPr/>
      <dgm:t>
        <a:bodyPr/>
        <a:lstStyle/>
        <a:p>
          <a:endParaRPr lang="en-US"/>
        </a:p>
      </dgm:t>
    </dgm:pt>
    <dgm:pt modelId="{6BE12F8E-96AE-441E-B5B8-8BB4006151AD}">
      <dgm:prSet phldrT="[Text]" custT="1"/>
      <dgm:spPr/>
      <dgm:t>
        <a:bodyPr/>
        <a:lstStyle/>
        <a:p>
          <a:r>
            <a:rPr lang="en-US" sz="2400" b="1" dirty="0">
              <a:latin typeface="+mn-lt"/>
              <a:ea typeface="Tahoma" pitchFamily="34" charset="0"/>
              <a:cs typeface="Tahoma" pitchFamily="34" charset="0"/>
            </a:rPr>
            <a:t>Harvard Pilgrim PPO Best Buy HSA</a:t>
          </a:r>
          <a:endParaRPr lang="en-US" sz="2400" b="1" dirty="0">
            <a:solidFill>
              <a:schemeClr val="tx1"/>
            </a:solidFill>
            <a:latin typeface="+mn-lt"/>
            <a:ea typeface="Tahoma" pitchFamily="34" charset="0"/>
            <a:cs typeface="Tahoma" pitchFamily="34" charset="0"/>
          </a:endParaRPr>
        </a:p>
      </dgm:t>
    </dgm:pt>
    <dgm:pt modelId="{C0561271-059A-479F-BAD2-66ECFD4F25A7}" type="parTrans" cxnId="{160C7607-2D19-4273-B434-3315474ABC8D}">
      <dgm:prSet/>
      <dgm:spPr/>
      <dgm:t>
        <a:bodyPr/>
        <a:lstStyle/>
        <a:p>
          <a:endParaRPr lang="en-US"/>
        </a:p>
      </dgm:t>
    </dgm:pt>
    <dgm:pt modelId="{4456137B-D067-4CC4-B93D-4283237D87E6}" type="sibTrans" cxnId="{160C7607-2D19-4273-B434-3315474ABC8D}">
      <dgm:prSet/>
      <dgm:spPr/>
      <dgm:t>
        <a:bodyPr/>
        <a:lstStyle/>
        <a:p>
          <a:endParaRPr lang="en-US"/>
        </a:p>
      </dgm:t>
    </dgm:pt>
    <dgm:pt modelId="{0095F1EA-7E99-4E7C-A606-C7786CF67ED3}">
      <dgm:prSet phldrT="[Text]" custT="1"/>
      <dgm:spPr/>
      <dgm:t>
        <a:bodyPr/>
        <a:lstStyle/>
        <a:p>
          <a:pPr marL="114300" indent="0">
            <a:buNone/>
          </a:pPr>
          <a:r>
            <a:rPr lang="en-US" sz="2000" b="1" dirty="0"/>
            <a:t>Qualified High Deductible Health Plan with Health Savings Account (HSA)</a:t>
          </a:r>
        </a:p>
      </dgm:t>
    </dgm:pt>
    <dgm:pt modelId="{2D6D14D8-E9D6-4318-B141-3728036A3C06}" type="parTrans" cxnId="{0863A786-3744-4C67-BDE1-D857B013F77B}">
      <dgm:prSet/>
      <dgm:spPr/>
      <dgm:t>
        <a:bodyPr/>
        <a:lstStyle/>
        <a:p>
          <a:endParaRPr lang="en-US"/>
        </a:p>
      </dgm:t>
    </dgm:pt>
    <dgm:pt modelId="{576A2780-683B-4E15-B73A-18691842A82C}" type="sibTrans" cxnId="{0863A786-3744-4C67-BDE1-D857B013F77B}">
      <dgm:prSet/>
      <dgm:spPr/>
      <dgm:t>
        <a:bodyPr/>
        <a:lstStyle/>
        <a:p>
          <a:endParaRPr lang="en-US"/>
        </a:p>
      </dgm:t>
    </dgm:pt>
    <dgm:pt modelId="{8DA11952-FAE0-4EA8-A5F3-A480A85833B8}">
      <dgm:prSet custT="1"/>
      <dgm:spPr/>
      <dgm:t>
        <a:bodyPr/>
        <a:lstStyle/>
        <a:p>
          <a:pPr marL="398463" indent="-227013"/>
          <a:r>
            <a:rPr lang="en-US" sz="2000" dirty="0"/>
            <a:t>No PCP or referrals required</a:t>
          </a:r>
        </a:p>
      </dgm:t>
    </dgm:pt>
    <dgm:pt modelId="{A14276DE-4C6B-46E7-938D-313534C6E7E7}" type="parTrans" cxnId="{63C3F8D0-1FE4-4DDC-B7AE-38855A37F19B}">
      <dgm:prSet/>
      <dgm:spPr/>
      <dgm:t>
        <a:bodyPr/>
        <a:lstStyle/>
        <a:p>
          <a:endParaRPr lang="en-US"/>
        </a:p>
      </dgm:t>
    </dgm:pt>
    <dgm:pt modelId="{2F24F591-DD8D-4471-AE9A-4F78863030F3}" type="sibTrans" cxnId="{63C3F8D0-1FE4-4DDC-B7AE-38855A37F19B}">
      <dgm:prSet/>
      <dgm:spPr/>
      <dgm:t>
        <a:bodyPr/>
        <a:lstStyle/>
        <a:p>
          <a:endParaRPr lang="en-US"/>
        </a:p>
      </dgm:t>
    </dgm:pt>
    <dgm:pt modelId="{54924966-C7DB-4C88-A33D-4D1C58AB3E2F}">
      <dgm:prSet phldrT="[Text]" custT="1"/>
      <dgm:spPr>
        <a:solidFill>
          <a:srgbClr val="E5EE92">
            <a:alpha val="89804"/>
          </a:srgbClr>
        </a:solidFill>
      </dgm:spPr>
      <dgm:t>
        <a:bodyPr/>
        <a:lstStyle/>
        <a:p>
          <a:pPr marL="344488" indent="-227013">
            <a:buFont typeface="Arial" panose="020B0604020202020204" pitchFamily="34" charset="0"/>
            <a:buChar char="•"/>
          </a:pPr>
          <a:r>
            <a:rPr lang="en-US" sz="2000" b="0" dirty="0">
              <a:solidFill>
                <a:schemeClr val="tx1"/>
              </a:solidFill>
              <a:latin typeface="+mn-lt"/>
              <a:ea typeface="Tahoma" pitchFamily="34" charset="0"/>
              <a:cs typeface="Tahoma" pitchFamily="34" charset="0"/>
            </a:rPr>
            <a:t>Full </a:t>
          </a:r>
          <a:r>
            <a:rPr lang="en-US" sz="2000" dirty="0">
              <a:latin typeface="+mn-lt"/>
              <a:ea typeface="Tahoma" pitchFamily="34" charset="0"/>
              <a:cs typeface="Tahoma" pitchFamily="34" charset="0"/>
            </a:rPr>
            <a:t>Harvard Pilgrim Provider Network</a:t>
          </a:r>
        </a:p>
      </dgm:t>
    </dgm:pt>
    <dgm:pt modelId="{5CC2CBA1-FF83-4939-9B96-924B690C1911}" type="parTrans" cxnId="{EE1A1F1C-D9C7-4B0C-BA0F-446C54B957A7}">
      <dgm:prSet/>
      <dgm:spPr/>
      <dgm:t>
        <a:bodyPr/>
        <a:lstStyle/>
        <a:p>
          <a:endParaRPr lang="en-US"/>
        </a:p>
      </dgm:t>
    </dgm:pt>
    <dgm:pt modelId="{F0295DBE-B653-46AE-8151-8C1DB6958029}" type="sibTrans" cxnId="{EE1A1F1C-D9C7-4B0C-BA0F-446C54B957A7}">
      <dgm:prSet/>
      <dgm:spPr/>
      <dgm:t>
        <a:bodyPr/>
        <a:lstStyle/>
        <a:p>
          <a:endParaRPr lang="en-US"/>
        </a:p>
      </dgm:t>
    </dgm:pt>
    <dgm:pt modelId="{79E9A2D9-E97F-481C-AF38-CF7DEED73672}">
      <dgm:prSet custT="1"/>
      <dgm:spPr/>
      <dgm:t>
        <a:bodyPr/>
        <a:lstStyle/>
        <a:p>
          <a:pPr marL="398463" indent="-227013"/>
          <a:r>
            <a:rPr lang="en-US" sz="2000" b="0" dirty="0">
              <a:solidFill>
                <a:schemeClr val="tx1"/>
              </a:solidFill>
            </a:rPr>
            <a:t>Full</a:t>
          </a:r>
          <a:r>
            <a:rPr lang="en-US" sz="2000" dirty="0"/>
            <a:t> Harvard Pilgrim provider network </a:t>
          </a:r>
          <a:r>
            <a:rPr lang="en-US" sz="2000" b="1" dirty="0"/>
            <a:t>plus</a:t>
          </a:r>
          <a:r>
            <a:rPr lang="en-US" sz="2000" dirty="0"/>
            <a:t> option to see out-of-network providers</a:t>
          </a:r>
        </a:p>
      </dgm:t>
    </dgm:pt>
    <dgm:pt modelId="{76C09E69-E035-430F-A7B1-C18D53FB3DEB}" type="parTrans" cxnId="{15D25D94-098E-4D95-9DA0-A531BC1C7C88}">
      <dgm:prSet/>
      <dgm:spPr/>
      <dgm:t>
        <a:bodyPr/>
        <a:lstStyle/>
        <a:p>
          <a:endParaRPr lang="en-US"/>
        </a:p>
      </dgm:t>
    </dgm:pt>
    <dgm:pt modelId="{7BF47737-247D-4C38-ABA6-A4E3B6280677}" type="sibTrans" cxnId="{15D25D94-098E-4D95-9DA0-A531BC1C7C88}">
      <dgm:prSet/>
      <dgm:spPr/>
      <dgm:t>
        <a:bodyPr/>
        <a:lstStyle/>
        <a:p>
          <a:endParaRPr lang="en-US"/>
        </a:p>
      </dgm:t>
    </dgm:pt>
    <dgm:pt modelId="{8C68139D-EE82-4725-BBB3-B47AB9E4A0D2}">
      <dgm:prSet phldrT="[Text]" custT="1"/>
      <dgm:spPr>
        <a:solidFill>
          <a:srgbClr val="E5EE92">
            <a:alpha val="89804"/>
          </a:srgbClr>
        </a:solidFill>
      </dgm:spPr>
      <dgm:t>
        <a:bodyPr/>
        <a:lstStyle/>
        <a:p>
          <a:pPr marL="344488" indent="-227013">
            <a:buFont typeface="Arial" panose="020B0604020202020204" pitchFamily="34" charset="0"/>
            <a:buChar char="•"/>
          </a:pPr>
          <a:r>
            <a:rPr lang="en-US" sz="2000" dirty="0">
              <a:latin typeface="+mn-lt"/>
              <a:ea typeface="Tahoma" pitchFamily="34" charset="0"/>
              <a:cs typeface="Tahoma" pitchFamily="34" charset="0"/>
            </a:rPr>
            <a:t>Members choose a Primary Care Physician and referrals needed for Specialist visits</a:t>
          </a:r>
          <a:endParaRPr lang="en-US" sz="2000" b="1" dirty="0">
            <a:latin typeface="+mn-lt"/>
            <a:ea typeface="Tahoma" pitchFamily="34" charset="0"/>
            <a:cs typeface="Tahoma" pitchFamily="34" charset="0"/>
          </a:endParaRPr>
        </a:p>
      </dgm:t>
    </dgm:pt>
    <dgm:pt modelId="{A793DAC6-C19D-4472-A0A9-2832C74EE7D9}" type="parTrans" cxnId="{197639CB-18BF-469E-8F76-E4D9BC6363E1}">
      <dgm:prSet/>
      <dgm:spPr/>
      <dgm:t>
        <a:bodyPr/>
        <a:lstStyle/>
        <a:p>
          <a:endParaRPr lang="en-US"/>
        </a:p>
      </dgm:t>
    </dgm:pt>
    <dgm:pt modelId="{D362F14E-9BDB-4E6D-8839-98C8882F29A0}" type="sibTrans" cxnId="{197639CB-18BF-469E-8F76-E4D9BC6363E1}">
      <dgm:prSet/>
      <dgm:spPr/>
      <dgm:t>
        <a:bodyPr/>
        <a:lstStyle/>
        <a:p>
          <a:endParaRPr lang="en-US"/>
        </a:p>
      </dgm:t>
    </dgm:pt>
    <dgm:pt modelId="{25FC4C69-14B3-4EC4-B13B-B1369F58D69F}" type="pres">
      <dgm:prSet presAssocID="{F5CA8362-75B6-4C9A-B58C-AD9D1F55F051}" presName="Name0" presStyleCnt="0">
        <dgm:presLayoutVars>
          <dgm:dir/>
          <dgm:animLvl val="lvl"/>
          <dgm:resizeHandles val="exact"/>
        </dgm:presLayoutVars>
      </dgm:prSet>
      <dgm:spPr/>
    </dgm:pt>
    <dgm:pt modelId="{819E700C-EF49-44A6-A442-57DBDB583E09}" type="pres">
      <dgm:prSet presAssocID="{05640679-325D-4BD1-9E0A-D65FEC472CA7}" presName="linNode" presStyleCnt="0"/>
      <dgm:spPr/>
    </dgm:pt>
    <dgm:pt modelId="{0D687EC9-38F1-4A36-83A7-970219E4B9B7}" type="pres">
      <dgm:prSet presAssocID="{05640679-325D-4BD1-9E0A-D65FEC472CA7}" presName="parentText" presStyleLbl="node1" presStyleIdx="0" presStyleCnt="2" custScaleY="62869" custLinFactNeighborX="-567" custLinFactNeighborY="258">
        <dgm:presLayoutVars>
          <dgm:chMax val="1"/>
          <dgm:bulletEnabled val="1"/>
        </dgm:presLayoutVars>
      </dgm:prSet>
      <dgm:spPr/>
    </dgm:pt>
    <dgm:pt modelId="{6D8B8BD0-A48C-4D15-B67C-9D1D96866C70}" type="pres">
      <dgm:prSet presAssocID="{05640679-325D-4BD1-9E0A-D65FEC472CA7}" presName="descendantText" presStyleLbl="alignAccFollowNode1" presStyleIdx="0" presStyleCnt="2" custScaleY="78567">
        <dgm:presLayoutVars>
          <dgm:bulletEnabled val="1"/>
        </dgm:presLayoutVars>
      </dgm:prSet>
      <dgm:spPr/>
    </dgm:pt>
    <dgm:pt modelId="{B1B32305-6507-4968-A8E4-B74AC3218770}" type="pres">
      <dgm:prSet presAssocID="{7457CA5D-B734-41D9-932D-84741D327F53}" presName="sp" presStyleCnt="0"/>
      <dgm:spPr/>
    </dgm:pt>
    <dgm:pt modelId="{2D73F4D8-B04E-4B1A-9BF3-7B0489979B1B}" type="pres">
      <dgm:prSet presAssocID="{6BE12F8E-96AE-441E-B5B8-8BB4006151AD}" presName="linNode" presStyleCnt="0"/>
      <dgm:spPr/>
    </dgm:pt>
    <dgm:pt modelId="{D0E76F74-61B0-45A6-8D51-61F2685FA86D}" type="pres">
      <dgm:prSet presAssocID="{6BE12F8E-96AE-441E-B5B8-8BB4006151AD}" presName="parentText" presStyleLbl="node1" presStyleIdx="1" presStyleCnt="2" custScaleY="69284">
        <dgm:presLayoutVars>
          <dgm:chMax val="1"/>
          <dgm:bulletEnabled val="1"/>
        </dgm:presLayoutVars>
      </dgm:prSet>
      <dgm:spPr/>
    </dgm:pt>
    <dgm:pt modelId="{80E345F3-DFF2-4E6B-BEC1-5B58E4594B43}" type="pres">
      <dgm:prSet presAssocID="{6BE12F8E-96AE-441E-B5B8-8BB4006151AD}" presName="descendantText" presStyleLbl="alignAccFollowNode1" presStyleIdx="1" presStyleCnt="2" custScaleY="71603" custLinFactNeighborX="-1371" custLinFactNeighborY="1777">
        <dgm:presLayoutVars>
          <dgm:bulletEnabled val="1"/>
        </dgm:presLayoutVars>
      </dgm:prSet>
      <dgm:spPr/>
    </dgm:pt>
  </dgm:ptLst>
  <dgm:cxnLst>
    <dgm:cxn modelId="{160C7607-2D19-4273-B434-3315474ABC8D}" srcId="{F5CA8362-75B6-4C9A-B58C-AD9D1F55F051}" destId="{6BE12F8E-96AE-441E-B5B8-8BB4006151AD}" srcOrd="1" destOrd="0" parTransId="{C0561271-059A-479F-BAD2-66ECFD4F25A7}" sibTransId="{4456137B-D067-4CC4-B93D-4283237D87E6}"/>
    <dgm:cxn modelId="{1E6F540D-0A36-4A59-8019-DFBB62713778}" type="presOf" srcId="{F5CA8362-75B6-4C9A-B58C-AD9D1F55F051}" destId="{25FC4C69-14B3-4EC4-B13B-B1369F58D69F}" srcOrd="0" destOrd="0" presId="urn:microsoft.com/office/officeart/2005/8/layout/vList5"/>
    <dgm:cxn modelId="{EE1A1F1C-D9C7-4B0C-BA0F-446C54B957A7}" srcId="{05640679-325D-4BD1-9E0A-D65FEC472CA7}" destId="{54924966-C7DB-4C88-A33D-4D1C58AB3E2F}" srcOrd="2" destOrd="0" parTransId="{5CC2CBA1-FF83-4939-9B96-924B690C1911}" sibTransId="{F0295DBE-B653-46AE-8151-8C1DB6958029}"/>
    <dgm:cxn modelId="{89B95B28-E7AE-4226-A26E-D1AEEC2DFC60}" srcId="{05640679-325D-4BD1-9E0A-D65FEC472CA7}" destId="{05EFC974-056F-4149-A4C6-96FC1991844F}" srcOrd="0" destOrd="0" parTransId="{3EB3F648-8B33-41F3-95AA-9B4B2CDAA069}" sibTransId="{65FD5C0A-157D-4F63-918C-337EC73BED3D}"/>
    <dgm:cxn modelId="{88528444-13C1-411E-BB5C-18BAA2E85765}" type="presOf" srcId="{8C68139D-EE82-4725-BBB3-B47AB9E4A0D2}" destId="{6D8B8BD0-A48C-4D15-B67C-9D1D96866C70}" srcOrd="0" destOrd="1" presId="urn:microsoft.com/office/officeart/2005/8/layout/vList5"/>
    <dgm:cxn modelId="{3959F27A-5292-4061-B045-3557AF1EC9E4}" type="presOf" srcId="{8DA11952-FAE0-4EA8-A5F3-A480A85833B8}" destId="{80E345F3-DFF2-4E6B-BEC1-5B58E4594B43}" srcOrd="0" destOrd="1" presId="urn:microsoft.com/office/officeart/2005/8/layout/vList5"/>
    <dgm:cxn modelId="{0863A786-3744-4C67-BDE1-D857B013F77B}" srcId="{6BE12F8E-96AE-441E-B5B8-8BB4006151AD}" destId="{0095F1EA-7E99-4E7C-A606-C7786CF67ED3}" srcOrd="0" destOrd="0" parTransId="{2D6D14D8-E9D6-4318-B141-3728036A3C06}" sibTransId="{576A2780-683B-4E15-B73A-18691842A82C}"/>
    <dgm:cxn modelId="{15D25D94-098E-4D95-9DA0-A531BC1C7C88}" srcId="{6BE12F8E-96AE-441E-B5B8-8BB4006151AD}" destId="{79E9A2D9-E97F-481C-AF38-CF7DEED73672}" srcOrd="2" destOrd="0" parTransId="{76C09E69-E035-430F-A7B1-C18D53FB3DEB}" sibTransId="{7BF47737-247D-4C38-ABA6-A4E3B6280677}"/>
    <dgm:cxn modelId="{A134F6A3-192D-47EC-8AA7-FEFAD5D45F84}" type="presOf" srcId="{0095F1EA-7E99-4E7C-A606-C7786CF67ED3}" destId="{80E345F3-DFF2-4E6B-BEC1-5B58E4594B43}" srcOrd="0" destOrd="0" presId="urn:microsoft.com/office/officeart/2005/8/layout/vList5"/>
    <dgm:cxn modelId="{C399DEAC-B95F-4B8C-9365-F263AA5FB719}" type="presOf" srcId="{54924966-C7DB-4C88-A33D-4D1C58AB3E2F}" destId="{6D8B8BD0-A48C-4D15-B67C-9D1D96866C70}" srcOrd="0" destOrd="2" presId="urn:microsoft.com/office/officeart/2005/8/layout/vList5"/>
    <dgm:cxn modelId="{813737B9-33BA-47DD-869E-44F2FEE8E845}" type="presOf" srcId="{6BE12F8E-96AE-441E-B5B8-8BB4006151AD}" destId="{D0E76F74-61B0-45A6-8D51-61F2685FA86D}" srcOrd="0" destOrd="0" presId="urn:microsoft.com/office/officeart/2005/8/layout/vList5"/>
    <dgm:cxn modelId="{197639CB-18BF-469E-8F76-E4D9BC6363E1}" srcId="{05640679-325D-4BD1-9E0A-D65FEC472CA7}" destId="{8C68139D-EE82-4725-BBB3-B47AB9E4A0D2}" srcOrd="1" destOrd="0" parTransId="{A793DAC6-C19D-4472-A0A9-2832C74EE7D9}" sibTransId="{D362F14E-9BDB-4E6D-8839-98C8882F29A0}"/>
    <dgm:cxn modelId="{63C3F8D0-1FE4-4DDC-B7AE-38855A37F19B}" srcId="{6BE12F8E-96AE-441E-B5B8-8BB4006151AD}" destId="{8DA11952-FAE0-4EA8-A5F3-A480A85833B8}" srcOrd="1" destOrd="0" parTransId="{A14276DE-4C6B-46E7-938D-313534C6E7E7}" sibTransId="{2F24F591-DD8D-4471-AE9A-4F78863030F3}"/>
    <dgm:cxn modelId="{4EE46CDF-702E-4E73-B9DA-D27CF73133DB}" type="presOf" srcId="{79E9A2D9-E97F-481C-AF38-CF7DEED73672}" destId="{80E345F3-DFF2-4E6B-BEC1-5B58E4594B43}" srcOrd="0" destOrd="2" presId="urn:microsoft.com/office/officeart/2005/8/layout/vList5"/>
    <dgm:cxn modelId="{2FDFF6E1-3C9F-4E66-8FAD-AF24A08132B4}" type="presOf" srcId="{05640679-325D-4BD1-9E0A-D65FEC472CA7}" destId="{0D687EC9-38F1-4A36-83A7-970219E4B9B7}" srcOrd="0" destOrd="0" presId="urn:microsoft.com/office/officeart/2005/8/layout/vList5"/>
    <dgm:cxn modelId="{8D81A2F7-E2CD-411D-9026-0C970B21297A}" srcId="{F5CA8362-75B6-4C9A-B58C-AD9D1F55F051}" destId="{05640679-325D-4BD1-9E0A-D65FEC472CA7}" srcOrd="0" destOrd="0" parTransId="{E8D3CAED-D05C-41F1-9087-96EC601CB0E3}" sibTransId="{7457CA5D-B734-41D9-932D-84741D327F53}"/>
    <dgm:cxn modelId="{62FFD3F9-026F-4575-9388-3F7B6B1C1E75}" type="presOf" srcId="{05EFC974-056F-4149-A4C6-96FC1991844F}" destId="{6D8B8BD0-A48C-4D15-B67C-9D1D96866C70}" srcOrd="0" destOrd="0" presId="urn:microsoft.com/office/officeart/2005/8/layout/vList5"/>
    <dgm:cxn modelId="{980B124A-61F0-4031-A995-135835B74809}" type="presParOf" srcId="{25FC4C69-14B3-4EC4-B13B-B1369F58D69F}" destId="{819E700C-EF49-44A6-A442-57DBDB583E09}" srcOrd="0" destOrd="0" presId="urn:microsoft.com/office/officeart/2005/8/layout/vList5"/>
    <dgm:cxn modelId="{4A5D7625-C3C0-4AAF-A836-0F17C10639D2}" type="presParOf" srcId="{819E700C-EF49-44A6-A442-57DBDB583E09}" destId="{0D687EC9-38F1-4A36-83A7-970219E4B9B7}" srcOrd="0" destOrd="0" presId="urn:microsoft.com/office/officeart/2005/8/layout/vList5"/>
    <dgm:cxn modelId="{448EE3D7-DD61-494B-8F7A-90C4B5EE11AE}" type="presParOf" srcId="{819E700C-EF49-44A6-A442-57DBDB583E09}" destId="{6D8B8BD0-A48C-4D15-B67C-9D1D96866C70}" srcOrd="1" destOrd="0" presId="urn:microsoft.com/office/officeart/2005/8/layout/vList5"/>
    <dgm:cxn modelId="{702871B5-CC69-4BBB-9EBF-B38F4B0504EC}" type="presParOf" srcId="{25FC4C69-14B3-4EC4-B13B-B1369F58D69F}" destId="{B1B32305-6507-4968-A8E4-B74AC3218770}" srcOrd="1" destOrd="0" presId="urn:microsoft.com/office/officeart/2005/8/layout/vList5"/>
    <dgm:cxn modelId="{ECDF3721-7FCD-409E-8BB8-60297E49B89A}" type="presParOf" srcId="{25FC4C69-14B3-4EC4-B13B-B1369F58D69F}" destId="{2D73F4D8-B04E-4B1A-9BF3-7B0489979B1B}" srcOrd="2" destOrd="0" presId="urn:microsoft.com/office/officeart/2005/8/layout/vList5"/>
    <dgm:cxn modelId="{2361453C-7343-499B-A844-35BDB8647AAB}" type="presParOf" srcId="{2D73F4D8-B04E-4B1A-9BF3-7B0489979B1B}" destId="{D0E76F74-61B0-45A6-8D51-61F2685FA86D}" srcOrd="0" destOrd="0" presId="urn:microsoft.com/office/officeart/2005/8/layout/vList5"/>
    <dgm:cxn modelId="{BBD1596E-C616-4C95-A622-F3979AEE4B03}" type="presParOf" srcId="{2D73F4D8-B04E-4B1A-9BF3-7B0489979B1B}" destId="{80E345F3-DFF2-4E6B-BEC1-5B58E4594B43}"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B8BD0-A48C-4D15-B67C-9D1D96866C70}">
      <dsp:nvSpPr>
        <dsp:cNvPr id="0" name=""/>
        <dsp:cNvSpPr/>
      </dsp:nvSpPr>
      <dsp:spPr>
        <a:xfrm rot="5400000">
          <a:off x="4503126" y="-1557397"/>
          <a:ext cx="2113935" cy="5233029"/>
        </a:xfrm>
        <a:prstGeom prst="round2SameRect">
          <a:avLst/>
        </a:prstGeom>
        <a:solidFill>
          <a:srgbClr val="E5EE92">
            <a:alpha val="89804"/>
          </a:srgb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3975" lvl="1" indent="0" algn="l" defTabSz="889000">
            <a:lnSpc>
              <a:spcPct val="90000"/>
            </a:lnSpc>
            <a:spcBef>
              <a:spcPct val="0"/>
            </a:spcBef>
            <a:spcAft>
              <a:spcPct val="15000"/>
            </a:spcAft>
            <a:buFont typeface="Arial" panose="020B0604020202020204" pitchFamily="34" charset="0"/>
            <a:buNone/>
            <a:tabLst/>
          </a:pPr>
          <a:r>
            <a:rPr lang="en-US" sz="2000" b="1" kern="1200" dirty="0">
              <a:latin typeface="+mn-lt"/>
              <a:ea typeface="Tahoma" pitchFamily="34" charset="0"/>
              <a:cs typeface="Tahoma" pitchFamily="34" charset="0"/>
            </a:rPr>
            <a:t>Tiered copay plan with 3 tier levels for doctors and hospitals</a:t>
          </a:r>
        </a:p>
        <a:p>
          <a:pPr marL="344488" lvl="1" indent="-227013" algn="l" defTabSz="889000">
            <a:lnSpc>
              <a:spcPct val="90000"/>
            </a:lnSpc>
            <a:spcBef>
              <a:spcPct val="0"/>
            </a:spcBef>
            <a:spcAft>
              <a:spcPct val="15000"/>
            </a:spcAft>
            <a:buFont typeface="Arial" panose="020B0604020202020204" pitchFamily="34" charset="0"/>
            <a:buChar char="•"/>
          </a:pPr>
          <a:r>
            <a:rPr lang="en-US" sz="2000" kern="1200" dirty="0">
              <a:latin typeface="+mn-lt"/>
              <a:ea typeface="Tahoma" pitchFamily="34" charset="0"/>
              <a:cs typeface="Tahoma" pitchFamily="34" charset="0"/>
            </a:rPr>
            <a:t>Members choose a Primary Care Physician and referrals needed for Specialist visits</a:t>
          </a:r>
          <a:endParaRPr lang="en-US" sz="2000" b="1" kern="1200" dirty="0">
            <a:latin typeface="+mn-lt"/>
            <a:ea typeface="Tahoma" pitchFamily="34" charset="0"/>
            <a:cs typeface="Tahoma" pitchFamily="34" charset="0"/>
          </a:endParaRPr>
        </a:p>
        <a:p>
          <a:pPr marL="344488" lvl="1" indent="-227013" algn="l" defTabSz="889000">
            <a:lnSpc>
              <a:spcPct val="90000"/>
            </a:lnSpc>
            <a:spcBef>
              <a:spcPct val="0"/>
            </a:spcBef>
            <a:spcAft>
              <a:spcPct val="15000"/>
            </a:spcAft>
            <a:buFont typeface="Arial" panose="020B0604020202020204" pitchFamily="34" charset="0"/>
            <a:buChar char="•"/>
          </a:pPr>
          <a:r>
            <a:rPr lang="en-US" sz="2000" b="0" kern="1200" dirty="0">
              <a:solidFill>
                <a:schemeClr val="tx1"/>
              </a:solidFill>
              <a:latin typeface="+mn-lt"/>
              <a:ea typeface="Tahoma" pitchFamily="34" charset="0"/>
              <a:cs typeface="Tahoma" pitchFamily="34" charset="0"/>
            </a:rPr>
            <a:t>Full </a:t>
          </a:r>
          <a:r>
            <a:rPr lang="en-US" sz="2000" kern="1200" dirty="0">
              <a:latin typeface="+mn-lt"/>
              <a:ea typeface="Tahoma" pitchFamily="34" charset="0"/>
              <a:cs typeface="Tahoma" pitchFamily="34" charset="0"/>
            </a:rPr>
            <a:t>Harvard Pilgrim Provider Network</a:t>
          </a:r>
        </a:p>
      </dsp:txBody>
      <dsp:txXfrm rot="-5400000">
        <a:off x="2943579" y="105344"/>
        <a:ext cx="5129835" cy="1907547"/>
      </dsp:txXfrm>
    </dsp:sp>
    <dsp:sp modelId="{0D687EC9-38F1-4A36-83A7-970219E4B9B7}">
      <dsp:nvSpPr>
        <dsp:cNvPr id="0" name=""/>
        <dsp:cNvSpPr/>
      </dsp:nvSpPr>
      <dsp:spPr>
        <a:xfrm>
          <a:off x="0" y="1890"/>
          <a:ext cx="2943579" cy="2114453"/>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ea typeface="Tahoma" pitchFamily="34" charset="0"/>
              <a:cs typeface="Tahoma" pitchFamily="34" charset="0"/>
            </a:rPr>
            <a:t>Harvard Pilgrim </a:t>
          </a:r>
          <a:r>
            <a:rPr lang="en-US" sz="2400" b="1" kern="1200" dirty="0" err="1">
              <a:latin typeface="+mn-lt"/>
              <a:ea typeface="Tahoma" pitchFamily="34" charset="0"/>
              <a:cs typeface="Tahoma" pitchFamily="34" charset="0"/>
            </a:rPr>
            <a:t>ChoiceNet</a:t>
          </a:r>
          <a:r>
            <a:rPr lang="en-US" sz="2400" b="1" kern="1200" dirty="0">
              <a:latin typeface="+mn-lt"/>
              <a:ea typeface="Tahoma" pitchFamily="34" charset="0"/>
              <a:cs typeface="Tahoma" pitchFamily="34" charset="0"/>
            </a:rPr>
            <a:t>                 Tiered Copay                  HMO</a:t>
          </a:r>
        </a:p>
      </dsp:txBody>
      <dsp:txXfrm>
        <a:off x="103219" y="105109"/>
        <a:ext cx="2737141" cy="1908015"/>
      </dsp:txXfrm>
    </dsp:sp>
    <dsp:sp modelId="{80E345F3-DFF2-4E6B-BEC1-5B58E4594B43}">
      <dsp:nvSpPr>
        <dsp:cNvPr id="0" name=""/>
        <dsp:cNvSpPr/>
      </dsp:nvSpPr>
      <dsp:spPr>
        <a:xfrm rot="5400000">
          <a:off x="4556457" y="880908"/>
          <a:ext cx="1926561" cy="5233029"/>
        </a:xfrm>
        <a:prstGeom prst="round2SameRect">
          <a:avLst/>
        </a:prstGeom>
        <a:solidFill>
          <a:schemeClr val="accent5">
            <a:tint val="40000"/>
            <a:alpha val="90000"/>
            <a:hueOff val="3684777"/>
            <a:satOff val="9606"/>
            <a:lumOff val="1148"/>
            <a:alphaOff val="0"/>
          </a:schemeClr>
        </a:solidFill>
        <a:ln w="25400" cap="flat" cmpd="sng" algn="ctr">
          <a:solidFill>
            <a:schemeClr val="accent5">
              <a:tint val="40000"/>
              <a:alpha val="90000"/>
              <a:hueOff val="3684777"/>
              <a:satOff val="9606"/>
              <a:lumOff val="1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889000">
            <a:lnSpc>
              <a:spcPct val="90000"/>
            </a:lnSpc>
            <a:spcBef>
              <a:spcPct val="0"/>
            </a:spcBef>
            <a:spcAft>
              <a:spcPct val="15000"/>
            </a:spcAft>
            <a:buNone/>
          </a:pPr>
          <a:r>
            <a:rPr lang="en-US" sz="2000" b="1" kern="1200" dirty="0"/>
            <a:t>Tiered copay plan with 3 tier levels for doctors and hospitals</a:t>
          </a:r>
        </a:p>
        <a:p>
          <a:pPr marL="398463" lvl="1" indent="-227013" algn="l" defTabSz="889000">
            <a:lnSpc>
              <a:spcPct val="90000"/>
            </a:lnSpc>
            <a:spcBef>
              <a:spcPct val="0"/>
            </a:spcBef>
            <a:spcAft>
              <a:spcPct val="15000"/>
            </a:spcAft>
            <a:buChar char="•"/>
          </a:pPr>
          <a:r>
            <a:rPr lang="en-US" sz="2000" kern="1200" dirty="0"/>
            <a:t>No PCP or referrals required</a:t>
          </a:r>
        </a:p>
        <a:p>
          <a:pPr marL="398463" lvl="1" indent="-227013" algn="l" defTabSz="889000">
            <a:lnSpc>
              <a:spcPct val="90000"/>
            </a:lnSpc>
            <a:spcBef>
              <a:spcPct val="0"/>
            </a:spcBef>
            <a:spcAft>
              <a:spcPct val="15000"/>
            </a:spcAft>
            <a:buChar char="•"/>
          </a:pPr>
          <a:r>
            <a:rPr lang="en-US" sz="2000" b="0" kern="1200" dirty="0">
              <a:solidFill>
                <a:schemeClr val="tx1"/>
              </a:solidFill>
            </a:rPr>
            <a:t>Full</a:t>
          </a:r>
          <a:r>
            <a:rPr lang="en-US" sz="2000" kern="1200" dirty="0"/>
            <a:t> Harvard Pilgrim provider network </a:t>
          </a:r>
          <a:r>
            <a:rPr lang="en-US" sz="2000" b="1" kern="1200" dirty="0"/>
            <a:t>plus</a:t>
          </a:r>
          <a:r>
            <a:rPr lang="en-US" sz="2000" kern="1200" dirty="0"/>
            <a:t> option to see out-of-network providers</a:t>
          </a:r>
        </a:p>
      </dsp:txBody>
      <dsp:txXfrm rot="-5400000">
        <a:off x="2903224" y="2628189"/>
        <a:ext cx="5138982" cy="1738467"/>
      </dsp:txXfrm>
    </dsp:sp>
    <dsp:sp modelId="{D0E76F74-61B0-45A6-8D51-61F2685FA86D}">
      <dsp:nvSpPr>
        <dsp:cNvPr id="0" name=""/>
        <dsp:cNvSpPr/>
      </dsp:nvSpPr>
      <dsp:spPr>
        <a:xfrm>
          <a:off x="0" y="2284507"/>
          <a:ext cx="2943579" cy="2330207"/>
        </a:xfrm>
        <a:prstGeom prst="roundRect">
          <a:avLst/>
        </a:prstGeom>
        <a:solidFill>
          <a:schemeClr val="accent5">
            <a:hueOff val="2477834"/>
            <a:satOff val="-3530"/>
            <a:lumOff val="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ea typeface="Tahoma" pitchFamily="34" charset="0"/>
              <a:cs typeface="Tahoma" pitchFamily="34" charset="0"/>
            </a:rPr>
            <a:t>Harvard Pilgrim </a:t>
          </a:r>
          <a:r>
            <a:rPr lang="en-US" sz="2400" b="1" kern="1200" dirty="0" err="1">
              <a:latin typeface="+mn-lt"/>
              <a:ea typeface="Tahoma" pitchFamily="34" charset="0"/>
              <a:cs typeface="Tahoma" pitchFamily="34" charset="0"/>
            </a:rPr>
            <a:t>ChoiceNet</a:t>
          </a:r>
          <a:r>
            <a:rPr lang="en-US" sz="2400" b="1" kern="1200" dirty="0">
              <a:latin typeface="+mn-lt"/>
              <a:ea typeface="Tahoma" pitchFamily="34" charset="0"/>
              <a:cs typeface="Tahoma" pitchFamily="34" charset="0"/>
            </a:rPr>
            <a:t>              Tiered Copay      PPO</a:t>
          </a:r>
        </a:p>
      </dsp:txBody>
      <dsp:txXfrm>
        <a:off x="113751" y="2398258"/>
        <a:ext cx="2716077" cy="2102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B8BD0-A48C-4D15-B67C-9D1D96866C70}">
      <dsp:nvSpPr>
        <dsp:cNvPr id="0" name=""/>
        <dsp:cNvSpPr/>
      </dsp:nvSpPr>
      <dsp:spPr>
        <a:xfrm rot="5400000">
          <a:off x="4478446" y="-1532667"/>
          <a:ext cx="2163294" cy="5233029"/>
        </a:xfrm>
        <a:prstGeom prst="round2SameRect">
          <a:avLst/>
        </a:prstGeom>
        <a:solidFill>
          <a:srgbClr val="E5EE92">
            <a:alpha val="89804"/>
          </a:srgb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3975" lvl="1" indent="0" algn="l" defTabSz="889000">
            <a:lnSpc>
              <a:spcPct val="90000"/>
            </a:lnSpc>
            <a:spcBef>
              <a:spcPct val="0"/>
            </a:spcBef>
            <a:spcAft>
              <a:spcPct val="15000"/>
            </a:spcAft>
            <a:buFont typeface="Arial" panose="020B0604020202020204" pitchFamily="34" charset="0"/>
            <a:buNone/>
            <a:tabLst/>
          </a:pPr>
          <a:r>
            <a:rPr lang="en-US" sz="2000" b="1" kern="1200" dirty="0">
              <a:latin typeface="+mn-lt"/>
              <a:ea typeface="Tahoma" pitchFamily="34" charset="0"/>
              <a:cs typeface="Tahoma" pitchFamily="34" charset="0"/>
            </a:rPr>
            <a:t>Qualified High Deductible Health Plan with Health Savings Account (HSA)</a:t>
          </a:r>
        </a:p>
        <a:p>
          <a:pPr marL="344488" lvl="1" indent="-227013" algn="l" defTabSz="889000">
            <a:lnSpc>
              <a:spcPct val="90000"/>
            </a:lnSpc>
            <a:spcBef>
              <a:spcPct val="0"/>
            </a:spcBef>
            <a:spcAft>
              <a:spcPct val="15000"/>
            </a:spcAft>
            <a:buFont typeface="Arial" panose="020B0604020202020204" pitchFamily="34" charset="0"/>
            <a:buChar char="•"/>
          </a:pPr>
          <a:r>
            <a:rPr lang="en-US" sz="2000" kern="1200" dirty="0">
              <a:latin typeface="+mn-lt"/>
              <a:ea typeface="Tahoma" pitchFamily="34" charset="0"/>
              <a:cs typeface="Tahoma" pitchFamily="34" charset="0"/>
            </a:rPr>
            <a:t>Members choose a Primary Care Physician and referrals needed for Specialist visits</a:t>
          </a:r>
          <a:endParaRPr lang="en-US" sz="2000" b="1" kern="1200" dirty="0">
            <a:latin typeface="+mn-lt"/>
            <a:ea typeface="Tahoma" pitchFamily="34" charset="0"/>
            <a:cs typeface="Tahoma" pitchFamily="34" charset="0"/>
          </a:endParaRPr>
        </a:p>
        <a:p>
          <a:pPr marL="344488" lvl="1" indent="-227013" algn="l" defTabSz="889000">
            <a:lnSpc>
              <a:spcPct val="90000"/>
            </a:lnSpc>
            <a:spcBef>
              <a:spcPct val="0"/>
            </a:spcBef>
            <a:spcAft>
              <a:spcPct val="15000"/>
            </a:spcAft>
            <a:buFont typeface="Arial" panose="020B0604020202020204" pitchFamily="34" charset="0"/>
            <a:buChar char="•"/>
          </a:pPr>
          <a:r>
            <a:rPr lang="en-US" sz="2000" b="0" kern="1200" dirty="0">
              <a:solidFill>
                <a:schemeClr val="tx1"/>
              </a:solidFill>
              <a:latin typeface="+mn-lt"/>
              <a:ea typeface="Tahoma" pitchFamily="34" charset="0"/>
              <a:cs typeface="Tahoma" pitchFamily="34" charset="0"/>
            </a:rPr>
            <a:t>Full </a:t>
          </a:r>
          <a:r>
            <a:rPr lang="en-US" sz="2000" kern="1200" dirty="0">
              <a:latin typeface="+mn-lt"/>
              <a:ea typeface="Tahoma" pitchFamily="34" charset="0"/>
              <a:cs typeface="Tahoma" pitchFamily="34" charset="0"/>
            </a:rPr>
            <a:t>Harvard Pilgrim Provider Network</a:t>
          </a:r>
        </a:p>
      </dsp:txBody>
      <dsp:txXfrm rot="-5400000">
        <a:off x="2943579" y="107803"/>
        <a:ext cx="5127426" cy="1952088"/>
      </dsp:txXfrm>
    </dsp:sp>
    <dsp:sp modelId="{0D687EC9-38F1-4A36-83A7-970219E4B9B7}">
      <dsp:nvSpPr>
        <dsp:cNvPr id="0" name=""/>
        <dsp:cNvSpPr/>
      </dsp:nvSpPr>
      <dsp:spPr>
        <a:xfrm>
          <a:off x="0" y="10814"/>
          <a:ext cx="2943579" cy="216382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ea typeface="Tahoma" pitchFamily="34" charset="0"/>
              <a:cs typeface="Tahoma" pitchFamily="34" charset="0"/>
            </a:rPr>
            <a:t>Harvard Pilgrim HMO Best Buy HSA</a:t>
          </a:r>
          <a:endParaRPr lang="en-US" sz="2400" b="1" kern="1200" dirty="0">
            <a:solidFill>
              <a:schemeClr val="tx1"/>
            </a:solidFill>
            <a:latin typeface="+mn-lt"/>
            <a:ea typeface="Tahoma" pitchFamily="34" charset="0"/>
            <a:cs typeface="Tahoma" pitchFamily="34" charset="0"/>
          </a:endParaRPr>
        </a:p>
      </dsp:txBody>
      <dsp:txXfrm>
        <a:off x="105629" y="116443"/>
        <a:ext cx="2732321" cy="1952566"/>
      </dsp:txXfrm>
    </dsp:sp>
    <dsp:sp modelId="{80E345F3-DFF2-4E6B-BEC1-5B58E4594B43}">
      <dsp:nvSpPr>
        <dsp:cNvPr id="0" name=""/>
        <dsp:cNvSpPr/>
      </dsp:nvSpPr>
      <dsp:spPr>
        <a:xfrm rot="5400000">
          <a:off x="4533965" y="962571"/>
          <a:ext cx="1971545" cy="5233029"/>
        </a:xfrm>
        <a:prstGeom prst="round2SameRect">
          <a:avLst/>
        </a:prstGeom>
        <a:solidFill>
          <a:schemeClr val="accent5">
            <a:tint val="40000"/>
            <a:alpha val="90000"/>
            <a:hueOff val="3684777"/>
            <a:satOff val="9606"/>
            <a:lumOff val="1148"/>
            <a:alphaOff val="0"/>
          </a:schemeClr>
        </a:solidFill>
        <a:ln w="25400" cap="flat" cmpd="sng" algn="ctr">
          <a:solidFill>
            <a:schemeClr val="accent5">
              <a:tint val="40000"/>
              <a:alpha val="90000"/>
              <a:hueOff val="3684777"/>
              <a:satOff val="9606"/>
              <a:lumOff val="1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889000">
            <a:lnSpc>
              <a:spcPct val="90000"/>
            </a:lnSpc>
            <a:spcBef>
              <a:spcPct val="0"/>
            </a:spcBef>
            <a:spcAft>
              <a:spcPct val="15000"/>
            </a:spcAft>
            <a:buNone/>
          </a:pPr>
          <a:r>
            <a:rPr lang="en-US" sz="2000" b="1" kern="1200" dirty="0"/>
            <a:t>Qualified High Deductible Health Plan with Health Savings Account (HSA)</a:t>
          </a:r>
        </a:p>
        <a:p>
          <a:pPr marL="398463" lvl="1" indent="-227013" algn="l" defTabSz="889000">
            <a:lnSpc>
              <a:spcPct val="90000"/>
            </a:lnSpc>
            <a:spcBef>
              <a:spcPct val="0"/>
            </a:spcBef>
            <a:spcAft>
              <a:spcPct val="15000"/>
            </a:spcAft>
            <a:buChar char="•"/>
          </a:pPr>
          <a:r>
            <a:rPr lang="en-US" sz="2000" kern="1200" dirty="0"/>
            <a:t>No PCP or referrals required</a:t>
          </a:r>
        </a:p>
        <a:p>
          <a:pPr marL="398463" lvl="1" indent="-227013" algn="l" defTabSz="889000">
            <a:lnSpc>
              <a:spcPct val="90000"/>
            </a:lnSpc>
            <a:spcBef>
              <a:spcPct val="0"/>
            </a:spcBef>
            <a:spcAft>
              <a:spcPct val="15000"/>
            </a:spcAft>
            <a:buChar char="•"/>
          </a:pPr>
          <a:r>
            <a:rPr lang="en-US" sz="2000" b="0" kern="1200" dirty="0">
              <a:solidFill>
                <a:schemeClr val="tx1"/>
              </a:solidFill>
            </a:rPr>
            <a:t>Full</a:t>
          </a:r>
          <a:r>
            <a:rPr lang="en-US" sz="2000" kern="1200" dirty="0"/>
            <a:t> Harvard Pilgrim provider network </a:t>
          </a:r>
          <a:r>
            <a:rPr lang="en-US" sz="2000" b="1" kern="1200" dirty="0"/>
            <a:t>plus</a:t>
          </a:r>
          <a:r>
            <a:rPr lang="en-US" sz="2000" kern="1200" dirty="0"/>
            <a:t> option to see out-of-network providers</a:t>
          </a:r>
        </a:p>
      </dsp:txBody>
      <dsp:txXfrm rot="-5400000">
        <a:off x="2903224" y="2689556"/>
        <a:ext cx="5136786" cy="1779059"/>
      </dsp:txXfrm>
    </dsp:sp>
    <dsp:sp modelId="{D0E76F74-61B0-45A6-8D51-61F2685FA86D}">
      <dsp:nvSpPr>
        <dsp:cNvPr id="0" name=""/>
        <dsp:cNvSpPr/>
      </dsp:nvSpPr>
      <dsp:spPr>
        <a:xfrm>
          <a:off x="0" y="2337849"/>
          <a:ext cx="2943579" cy="2384616"/>
        </a:xfrm>
        <a:prstGeom prst="roundRect">
          <a:avLst/>
        </a:prstGeom>
        <a:solidFill>
          <a:schemeClr val="accent5">
            <a:hueOff val="2477834"/>
            <a:satOff val="-3530"/>
            <a:lumOff val="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ea typeface="Tahoma" pitchFamily="34" charset="0"/>
              <a:cs typeface="Tahoma" pitchFamily="34" charset="0"/>
            </a:rPr>
            <a:t>Harvard Pilgrim PPO Best Buy HSA</a:t>
          </a:r>
          <a:endParaRPr lang="en-US" sz="2400" b="1" kern="1200" dirty="0">
            <a:solidFill>
              <a:schemeClr val="tx1"/>
            </a:solidFill>
            <a:latin typeface="+mn-lt"/>
            <a:ea typeface="Tahoma" pitchFamily="34" charset="0"/>
            <a:cs typeface="Tahoma" pitchFamily="34" charset="0"/>
          </a:endParaRPr>
        </a:p>
      </dsp:txBody>
      <dsp:txXfrm>
        <a:off x="116407" y="2454256"/>
        <a:ext cx="2710765" cy="21518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96C644-4664-424E-82CB-0EC052E2717E}"/>
              </a:ext>
            </a:extLst>
          </p:cNvPr>
          <p:cNvSpPr>
            <a:spLocks noGrp="1"/>
          </p:cNvSpPr>
          <p:nvPr>
            <p:ph type="hdr" sz="quarter"/>
          </p:nvPr>
        </p:nvSpPr>
        <p:spPr>
          <a:xfrm>
            <a:off x="0" y="0"/>
            <a:ext cx="3077739" cy="470464"/>
          </a:xfrm>
          <a:prstGeom prst="rect">
            <a:avLst/>
          </a:prstGeom>
        </p:spPr>
        <p:txBody>
          <a:bodyPr vert="horz" lIns="92464" tIns="46232" rIns="92464" bIns="46232" rtlCol="0"/>
          <a:lstStyle>
            <a:lvl1pPr algn="l">
              <a:defRPr sz="1200"/>
            </a:lvl1pPr>
          </a:lstStyle>
          <a:p>
            <a:endParaRPr lang="en-US" dirty="0"/>
          </a:p>
        </p:txBody>
      </p:sp>
      <p:sp>
        <p:nvSpPr>
          <p:cNvPr id="3" name="Date Placeholder 2">
            <a:extLst>
              <a:ext uri="{FF2B5EF4-FFF2-40B4-BE49-F238E27FC236}">
                <a16:creationId xmlns:a16="http://schemas.microsoft.com/office/drawing/2014/main" id="{35A0B3F2-A8EE-4D70-ADCC-12503A5072AC}"/>
              </a:ext>
            </a:extLst>
          </p:cNvPr>
          <p:cNvSpPr>
            <a:spLocks noGrp="1"/>
          </p:cNvSpPr>
          <p:nvPr>
            <p:ph type="dt" sz="quarter" idx="1"/>
          </p:nvPr>
        </p:nvSpPr>
        <p:spPr>
          <a:xfrm>
            <a:off x="4023093" y="0"/>
            <a:ext cx="3077739" cy="470464"/>
          </a:xfrm>
          <a:prstGeom prst="rect">
            <a:avLst/>
          </a:prstGeom>
        </p:spPr>
        <p:txBody>
          <a:bodyPr vert="horz" lIns="92464" tIns="46232" rIns="92464" bIns="46232" rtlCol="0"/>
          <a:lstStyle>
            <a:lvl1pPr algn="r">
              <a:defRPr sz="1200"/>
            </a:lvl1pPr>
          </a:lstStyle>
          <a:p>
            <a:fld id="{641CA316-1214-4665-AFC1-AA5FE76D3C94}" type="datetimeFigureOut">
              <a:rPr lang="en-US" smtClean="0"/>
              <a:t>4/27/2022</a:t>
            </a:fld>
            <a:endParaRPr lang="en-US" dirty="0"/>
          </a:p>
        </p:txBody>
      </p:sp>
      <p:sp>
        <p:nvSpPr>
          <p:cNvPr id="4" name="Footer Placeholder 3">
            <a:extLst>
              <a:ext uri="{FF2B5EF4-FFF2-40B4-BE49-F238E27FC236}">
                <a16:creationId xmlns:a16="http://schemas.microsoft.com/office/drawing/2014/main" id="{1D36858B-BD9E-4636-B8EB-B0CA2E3F245F}"/>
              </a:ext>
            </a:extLst>
          </p:cNvPr>
          <p:cNvSpPr>
            <a:spLocks noGrp="1"/>
          </p:cNvSpPr>
          <p:nvPr>
            <p:ph type="ftr" sz="quarter" idx="2"/>
          </p:nvPr>
        </p:nvSpPr>
        <p:spPr>
          <a:xfrm>
            <a:off x="0" y="8918012"/>
            <a:ext cx="3077739" cy="470464"/>
          </a:xfrm>
          <a:prstGeom prst="rect">
            <a:avLst/>
          </a:prstGeom>
        </p:spPr>
        <p:txBody>
          <a:bodyPr vert="horz" lIns="92464" tIns="46232" rIns="92464" bIns="4623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6DD0F87-D78B-4E45-B404-9914ABCE641D}"/>
              </a:ext>
            </a:extLst>
          </p:cNvPr>
          <p:cNvSpPr>
            <a:spLocks noGrp="1"/>
          </p:cNvSpPr>
          <p:nvPr>
            <p:ph type="sldNum" sz="quarter" idx="3"/>
          </p:nvPr>
        </p:nvSpPr>
        <p:spPr>
          <a:xfrm>
            <a:off x="4023093" y="8918012"/>
            <a:ext cx="3077739" cy="470464"/>
          </a:xfrm>
          <a:prstGeom prst="rect">
            <a:avLst/>
          </a:prstGeom>
        </p:spPr>
        <p:txBody>
          <a:bodyPr vert="horz" lIns="92464" tIns="46232" rIns="92464" bIns="46232" rtlCol="0" anchor="b"/>
          <a:lstStyle>
            <a:lvl1pPr algn="r">
              <a:defRPr sz="1200"/>
            </a:lvl1pPr>
          </a:lstStyle>
          <a:p>
            <a:fld id="{1C617243-4052-419D-814E-FD2BE5F6EA6E}" type="slidenum">
              <a:rPr lang="en-US" smtClean="0"/>
              <a:t>‹#›</a:t>
            </a:fld>
            <a:endParaRPr lang="en-US" dirty="0"/>
          </a:p>
        </p:txBody>
      </p:sp>
    </p:spTree>
    <p:extLst>
      <p:ext uri="{BB962C8B-B14F-4D97-AF65-F5344CB8AC3E}">
        <p14:creationId xmlns:p14="http://schemas.microsoft.com/office/powerpoint/2010/main" val="2287308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2464" tIns="46232" rIns="92464" bIns="46232" rtlCol="0"/>
          <a:lstStyle>
            <a:lvl1pPr algn="r">
              <a:defRPr sz="1200"/>
            </a:lvl1pPr>
          </a:lstStyle>
          <a:p>
            <a:fld id="{A89166A8-03A5-45CC-B02D-53E1831B845D}" type="datetimeFigureOut">
              <a:rPr lang="en-US" smtClean="0"/>
              <a:t>4/27/2022</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2464" tIns="46232" rIns="92464" bIns="46232"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2464" tIns="46232" rIns="92464" bIns="462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2464" tIns="46232" rIns="92464" bIns="46232" rtlCol="0" anchor="b"/>
          <a:lstStyle>
            <a:lvl1pPr algn="r">
              <a:defRPr sz="1200"/>
            </a:lvl1pPr>
          </a:lstStyle>
          <a:p>
            <a:fld id="{928FEB08-8FFB-45A8-BD60-C4F01CF2EC67}" type="slidenum">
              <a:rPr lang="en-US" smtClean="0"/>
              <a:t>‹#›</a:t>
            </a:fld>
            <a:endParaRPr lang="en-US" dirty="0"/>
          </a:p>
        </p:txBody>
      </p:sp>
    </p:spTree>
    <p:extLst>
      <p:ext uri="{BB962C8B-B14F-4D97-AF65-F5344CB8AC3E}">
        <p14:creationId xmlns:p14="http://schemas.microsoft.com/office/powerpoint/2010/main" val="301696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FEB08-8FFB-45A8-BD60-C4F01CF2EC67}" type="slidenum">
              <a:rPr lang="en-US" smtClean="0"/>
              <a:t>1</a:t>
            </a:fld>
            <a:endParaRPr lang="en-US" dirty="0"/>
          </a:p>
        </p:txBody>
      </p:sp>
    </p:spTree>
    <p:extLst>
      <p:ext uri="{BB962C8B-B14F-4D97-AF65-F5344CB8AC3E}">
        <p14:creationId xmlns:p14="http://schemas.microsoft.com/office/powerpoint/2010/main" val="1797653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FEB08-8FFB-45A8-BD60-C4F01CF2EC67}" type="slidenum">
              <a:rPr lang="en-US" smtClean="0"/>
              <a:t>11</a:t>
            </a:fld>
            <a:endParaRPr lang="en-US" dirty="0"/>
          </a:p>
        </p:txBody>
      </p:sp>
    </p:spTree>
    <p:extLst>
      <p:ext uri="{BB962C8B-B14F-4D97-AF65-F5344CB8AC3E}">
        <p14:creationId xmlns:p14="http://schemas.microsoft.com/office/powerpoint/2010/main" val="4209543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rPr>
              <a:t>Updated January 2022</a:t>
            </a:r>
            <a:endParaRPr lang="en-US" sz="1200" b="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rPr>
              <a:t>SMEs: </a:t>
            </a:r>
            <a:r>
              <a:rPr lang="en-US" sz="1200" b="0" u="none" kern="1200" dirty="0">
                <a:solidFill>
                  <a:schemeClr val="tx1"/>
                </a:solidFill>
                <a:effectLst/>
                <a:latin typeface="+mn-lt"/>
                <a:ea typeface="+mn-ea"/>
                <a:cs typeface="+mn-cs"/>
              </a:rPr>
              <a:t>Allison Page, Maureen Murphy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kern="1200" dirty="0">
              <a:solidFill>
                <a:schemeClr val="tx1"/>
              </a:solidFill>
              <a:effectLst/>
              <a:latin typeface="+mn-lt"/>
              <a:ea typeface="+mn-ea"/>
              <a:cs typeface="+mn-cs"/>
            </a:endParaRPr>
          </a:p>
          <a:p>
            <a:pPr lvl="0"/>
            <a:r>
              <a:rPr lang="en-US" sz="1200" b="1" dirty="0"/>
              <a:t>COVID-19 Testing </a:t>
            </a:r>
            <a:r>
              <a:rPr lang="en-US" sz="1200" dirty="0"/>
              <a:t>– covered in full until further notice</a:t>
            </a:r>
          </a:p>
          <a:p>
            <a:pPr fontAlgn="base"/>
            <a:r>
              <a:rPr lang="en-US" dirty="0"/>
              <a:t>Members are covered without cost sharing for COVID-19 testing, including antibody testing, when their primary care provider, or another treating provider, determines that it’s medically necessary in accordance with current CDC and state public health department guidelines.</a:t>
            </a:r>
          </a:p>
          <a:p>
            <a:pPr fontAlgn="base"/>
            <a:endParaRPr lang="en-US" dirty="0"/>
          </a:p>
          <a:p>
            <a:pPr fontAlgn="base"/>
            <a:r>
              <a:rPr lang="en-US" dirty="0"/>
              <a:t>We will update this information as new guidance is issued.</a:t>
            </a:r>
          </a:p>
          <a:p>
            <a:pPr fontAlgn="base"/>
            <a:endParaRPr lang="en-US" dirty="0"/>
          </a:p>
          <a:p>
            <a:pPr fontAlgn="base"/>
            <a:r>
              <a:rPr lang="en-US" dirty="0"/>
              <a:t>Members should always use participating providers/laboratories for all COVID-19 testing.</a:t>
            </a:r>
          </a:p>
          <a:p>
            <a:pPr fontAlgn="base"/>
            <a:endParaRPr lang="en-US" dirty="0"/>
          </a:p>
          <a:p>
            <a:pPr fontAlgn="base"/>
            <a:r>
              <a:rPr lang="en-US" dirty="0"/>
              <a:t>Testing for employment screening, public screening, student screening, and travel screening are not covered benefits, except for Maine members when in compliance with and required by the State of Maine regulatory guidelines.</a:t>
            </a:r>
          </a:p>
          <a:p>
            <a:pPr fontAlgn="base"/>
            <a:endParaRPr lang="en-US" sz="1100" b="0" i="0" kern="1200" dirty="0">
              <a:solidFill>
                <a:schemeClr val="tx1"/>
              </a:solidFill>
              <a:effectLst/>
              <a:latin typeface="+mn-lt"/>
              <a:ea typeface="+mn-ea"/>
              <a:cs typeface="+mn-cs"/>
            </a:endParaRPr>
          </a:p>
          <a:p>
            <a:pPr fontAlgn="base"/>
            <a:r>
              <a:rPr lang="en-US" sz="1100" b="1" i="0" kern="1200" dirty="0">
                <a:solidFill>
                  <a:schemeClr val="tx1"/>
                </a:solidFill>
                <a:effectLst/>
                <a:latin typeface="+mn-lt"/>
                <a:ea typeface="+mn-ea"/>
                <a:cs typeface="+mn-cs"/>
              </a:rPr>
              <a:t>At-home COVID-19 PCR (polymerase chain reaction) tests </a:t>
            </a:r>
            <a:r>
              <a:rPr lang="en-US" sz="1100" b="0" i="0" kern="1200" dirty="0">
                <a:solidFill>
                  <a:schemeClr val="tx1"/>
                </a:solidFill>
                <a:effectLst/>
                <a:latin typeface="+mn-lt"/>
                <a:ea typeface="+mn-ea"/>
                <a:cs typeface="+mn-cs"/>
              </a:rPr>
              <a:t>are covered with orders from a physician or attending provider. Home tests that members order themselves, including through an online self-completed questionnaire, are not covered for reimbursement.</a:t>
            </a:r>
          </a:p>
          <a:p>
            <a:pPr lvl="0"/>
            <a:endParaRPr lang="en-US" sz="1200" dirty="0"/>
          </a:p>
          <a:p>
            <a:pPr lvl="0"/>
            <a:r>
              <a:rPr lang="en-US" sz="1200" b="1" dirty="0"/>
              <a:t>COVID-19 Treatment – in-person and virtual visits covered in full until further notice for Massachusetts policies</a:t>
            </a:r>
          </a:p>
          <a:p>
            <a:pPr fontAlgn="base"/>
            <a:endParaRPr lang="en-US" sz="11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Harvard Pilgrim has been waiving member cost sharing (deductibles, copays and coinsurance) for COVID-19 treatment from in-network providers and for emergency services related to COVID-19 treatment from out-of-network providers.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Until further notice, cost sharing for COVID-19 treatment will continue to be waived for policies purchased in Massachusetts, per state regulation. (Starting August 7, 2021, cost sharing for COVID-19 treatment will resume for Harvard Pilgrim policies purchased in Connecticut, Maine or New Hampshire.)</a:t>
            </a:r>
            <a:endParaRPr lang="en-US" sz="1200" b="0" i="0" kern="1200" dirty="0">
              <a:solidFill>
                <a:schemeClr val="tx1"/>
              </a:solidFill>
              <a:effectLst/>
              <a:latin typeface="+mn-lt"/>
              <a:ea typeface="+mn-ea"/>
              <a:cs typeface="+mn-cs"/>
            </a:endParaRPr>
          </a:p>
          <a:p>
            <a:pPr lvl="0"/>
            <a:endParaRPr lang="en-US" sz="1200" b="0" i="0" kern="1200" dirty="0">
              <a:solidFill>
                <a:schemeClr val="tx1"/>
              </a:solidFill>
              <a:effectLst/>
              <a:latin typeface="+mn-lt"/>
              <a:ea typeface="+mn-ea"/>
              <a:cs typeface="+mn-cs"/>
            </a:endParaRPr>
          </a:p>
          <a:p>
            <a:pPr lvl="0"/>
            <a:r>
              <a:rPr lang="en-US" sz="1200" b="1" dirty="0"/>
              <a:t>Members will have access to out-of-network providers</a:t>
            </a:r>
            <a:r>
              <a:rPr lang="en-US" sz="1200" dirty="0"/>
              <a:t> for the initial COVID-19 test when no in-network providers are available</a:t>
            </a:r>
          </a:p>
          <a:p>
            <a:endParaRPr lang="en-US" sz="1200" b="1" dirty="0"/>
          </a:p>
          <a:p>
            <a:r>
              <a:rPr lang="en-US" sz="1200" b="1" dirty="0"/>
              <a:t>OptumRx Home Delivery: </a:t>
            </a:r>
            <a:r>
              <a:rPr lang="en-US" sz="1200" dirty="0"/>
              <a:t>The OptumRx Home delivery phone number is 1-855-258-1561.  Members should contact OptumRx Home Delivery for assistance with getting their valid prescriptions transferred over from the pharmacy to mail order.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8FEB08-8FFB-45A8-BD60-C4F01CF2EC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844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FEB08-8FFB-45A8-BD60-C4F01CF2EC67}" type="slidenum">
              <a:rPr lang="en-US" smtClean="0"/>
              <a:t>13</a:t>
            </a:fld>
            <a:endParaRPr lang="en-US" dirty="0"/>
          </a:p>
        </p:txBody>
      </p:sp>
    </p:spTree>
    <p:extLst>
      <p:ext uri="{BB962C8B-B14F-4D97-AF65-F5344CB8AC3E}">
        <p14:creationId xmlns:p14="http://schemas.microsoft.com/office/powerpoint/2010/main" val="318388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FEB08-8FFB-45A8-BD60-C4F01CF2EC67}" type="slidenum">
              <a:rPr lang="en-US" smtClean="0"/>
              <a:t>14</a:t>
            </a:fld>
            <a:endParaRPr lang="en-US" dirty="0"/>
          </a:p>
        </p:txBody>
      </p:sp>
    </p:spTree>
    <p:extLst>
      <p:ext uri="{BB962C8B-B14F-4D97-AF65-F5344CB8AC3E}">
        <p14:creationId xmlns:p14="http://schemas.microsoft.com/office/powerpoint/2010/main" val="1650293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60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4720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a:latin typeface="+mn-lt"/>
              <a:ea typeface="+mn-ea"/>
              <a:cs typeface="+mn-cs"/>
            </a:endParaRPr>
          </a:p>
        </p:txBody>
      </p:sp>
      <p:sp>
        <p:nvSpPr>
          <p:cNvPr id="4" name="Slide Number Placeholder 3"/>
          <p:cNvSpPr>
            <a:spLocks noGrp="1"/>
          </p:cNvSpPr>
          <p:nvPr>
            <p:ph type="sldNum" sz="quarter" idx="10"/>
          </p:nvPr>
        </p:nvSpPr>
        <p:spPr>
          <a:xfrm>
            <a:off x="3921560" y="8747504"/>
            <a:ext cx="3000065" cy="460479"/>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FBDB18-12F5-6541-8D34-C48463F7E86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564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23</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Decision Doc can be accessed using the link above, or by scanning the QR code.</a:t>
            </a:r>
          </a:p>
          <a:p>
            <a:pPr marL="171450" indent="-171450">
              <a:buFont typeface="Arial" panose="020B0604020202020204" pitchFamily="34" charset="0"/>
              <a:buChar char="•"/>
            </a:pPr>
            <a:r>
              <a:rPr lang="en-US"/>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a:t>If you answer these questions online, you’ll receive an immediate recommendation on which plan will be the best fit, based on cost, for you and your family. Your report will include details on how Decision Doc determine your winning plan, as well as provide a bunch of resources to help you make your decision.</a:t>
            </a:r>
          </a:p>
          <a:p>
            <a:pPr marL="171450" indent="-171450">
              <a:buFont typeface="Arial" panose="020B0604020202020204" pitchFamily="34" charset="0"/>
              <a:buChar char="•"/>
            </a:pPr>
            <a:r>
              <a:rPr lang="en-US"/>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DE377B3-6015-453B-B544-52070EB2E396}" type="slidenum">
              <a:rPr lang="en-US" smtClean="0"/>
              <a:t>24</a:t>
            </a:fld>
            <a:endParaRPr lang="en-US"/>
          </a:p>
        </p:txBody>
      </p:sp>
    </p:spTree>
    <p:extLst>
      <p:ext uri="{BB962C8B-B14F-4D97-AF65-F5344CB8AC3E}">
        <p14:creationId xmlns:p14="http://schemas.microsoft.com/office/powerpoint/2010/main" val="1126467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a:defRPr/>
            </a:pPr>
            <a:fld id="{928FEB08-8FFB-45A8-BD60-C4F01CF2EC67}" type="slidenum">
              <a:rPr lang="en-US">
                <a:solidFill>
                  <a:prstClr val="black"/>
                </a:solidFill>
                <a:latin typeface="Calibri"/>
              </a:rPr>
              <a:pPr defTabSz="924641">
                <a:defRPr/>
              </a:pPr>
              <a:t>28</a:t>
            </a:fld>
            <a:endParaRPr lang="en-US" dirty="0">
              <a:solidFill>
                <a:prstClr val="black"/>
              </a:solidFill>
              <a:latin typeface="Calibri"/>
            </a:endParaRPr>
          </a:p>
        </p:txBody>
      </p:sp>
    </p:spTree>
    <p:extLst>
      <p:ext uri="{BB962C8B-B14F-4D97-AF65-F5344CB8AC3E}">
        <p14:creationId xmlns:p14="http://schemas.microsoft.com/office/powerpoint/2010/main" val="236086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A18844D6-5A1C-5D42-B624-08AD85FC5DDF}"/>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703715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53B0BD-4E57-4E71-89B7-2A76961585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27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8/16/2021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ea typeface="Arial" charset="0"/>
                <a:cs typeface="Arial" charset="0"/>
                <a:sym typeface="Helvetica Neue"/>
              </a:rPr>
              <a:t>Section: Introduction to HPHC</a:t>
            </a:r>
            <a:endParaRPr lang="en-US" dirty="0"/>
          </a:p>
          <a:p>
            <a:r>
              <a:rPr lang="en-US" dirty="0"/>
              <a:t>SME: Beth Richards/Rebecca Bedard</a:t>
            </a:r>
          </a:p>
          <a:p>
            <a:endParaRPr lang="en-US" dirty="0"/>
          </a:p>
          <a:p>
            <a:pPr marL="285750" lvl="0" indent="-285750">
              <a:spcAft>
                <a:spcPts val="2000"/>
              </a:spcAft>
              <a:buClr>
                <a:schemeClr val="bg1"/>
              </a:buClr>
              <a:buFont typeface="System Font Regular"/>
              <a:buChar char="+"/>
              <a:defRPr/>
            </a:pPr>
            <a:r>
              <a:rPr lang="en-US" sz="800" dirty="0"/>
              <a:t>We are forming a new kind of health services organization – one that pushes past the health care status quo to </a:t>
            </a:r>
            <a:r>
              <a:rPr lang="en-US" sz="800" b="1" dirty="0"/>
              <a:t>improve affordability</a:t>
            </a:r>
            <a:r>
              <a:rPr lang="en-US" sz="800" dirty="0"/>
              <a:t>, </a:t>
            </a:r>
            <a:r>
              <a:rPr lang="en-US" sz="800" b="1" dirty="0"/>
              <a:t>increase access to high-quality care</a:t>
            </a:r>
            <a:r>
              <a:rPr lang="en-US" sz="800" dirty="0"/>
              <a:t> and </a:t>
            </a:r>
            <a:r>
              <a:rPr lang="en-US" sz="800" b="1" dirty="0"/>
              <a:t>enhance the member experience.</a:t>
            </a:r>
          </a:p>
          <a:p>
            <a:pPr marL="285750" lvl="0" indent="-285750">
              <a:spcAft>
                <a:spcPts val="2000"/>
              </a:spcAft>
              <a:buClr>
                <a:schemeClr val="bg1"/>
              </a:buClr>
              <a:buFont typeface="System Font Regular"/>
              <a:buChar char="+"/>
              <a:defRPr/>
            </a:pPr>
            <a:r>
              <a:rPr lang="en-US" sz="800" dirty="0"/>
              <a:t>We know </a:t>
            </a:r>
            <a:r>
              <a:rPr lang="en-US" sz="800" b="1" dirty="0"/>
              <a:t>better is possible</a:t>
            </a:r>
            <a:r>
              <a:rPr lang="en-US" sz="800" dirty="0"/>
              <a:t>. And, together we have the size, strength and deep New England roots to fundamentally </a:t>
            </a:r>
            <a:r>
              <a:rPr lang="en-US" sz="800" b="1" dirty="0"/>
              <a:t>change health care </a:t>
            </a:r>
            <a:r>
              <a:rPr lang="en-US" sz="800" dirty="0"/>
              <a:t>for the better. For all of us. </a:t>
            </a:r>
          </a:p>
          <a:p>
            <a:endParaRPr lang="en-US" dirty="0"/>
          </a:p>
        </p:txBody>
      </p:sp>
      <p:sp>
        <p:nvSpPr>
          <p:cNvPr id="4" name="Date Placeholder 3"/>
          <p:cNvSpPr>
            <a:spLocks noGrp="1"/>
          </p:cNvSpPr>
          <p:nvPr>
            <p:ph type="dt"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3C084B-67E6-A247-9545-1C393749621D}" type="datetime4">
              <a:rPr kumimoji="0" lang="en-US" sz="1200" b="0" i="0" u="none" strike="noStrike" kern="0" cap="all" spc="204" normalizeH="0" baseline="0" noProof="0" smtClean="0">
                <a:ln>
                  <a:noFill/>
                </a:ln>
                <a:solidFill>
                  <a:srgbClr val="9BBB59"/>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April 27, 2022</a:t>
            </a:fld>
            <a:endParaRPr kumimoji="0" lang="en-US" sz="1200" b="0" i="0" u="none" strike="noStrike" kern="0" cap="all" spc="204" normalizeH="0" baseline="0" noProof="0" dirty="0">
              <a:ln>
                <a:noFill/>
              </a:ln>
              <a:solidFill>
                <a:srgbClr val="9BBB59"/>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lumMod val="20000"/>
                    <a:lumOff val="80000"/>
                  </a:prstClr>
                </a:solidFill>
                <a:effectLst/>
                <a:uLnTx/>
                <a:uFillTx/>
                <a:latin typeface="Calibri"/>
                <a:ea typeface="+mn-ea"/>
                <a:cs typeface="+mn-cs"/>
              </a:rPr>
              <a:t>© 2017 Tufts Associated Health Plans, Inc. All Rights Reserved</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90D82F6-87A7-4770-9311-F8E9CD16B6DE}" type="slidenum">
              <a:rPr kumimoji="0" lang="en-US" sz="800" b="1"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8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9132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24146FD3-8EF3-4050-AC6D-DD6B397D87E6}" type="slidenum">
              <a:rPr lang="en-US" smtClean="0">
                <a:solidFill>
                  <a:srgbClr val="000000"/>
                </a:solidFill>
                <a:latin typeface="Arial" pitchFamily="34" charset="0"/>
              </a:rPr>
              <a:pPr/>
              <a:t>5</a:t>
            </a:fld>
            <a:endParaRPr lang="en-US" dirty="0">
              <a:solidFill>
                <a:srgbClr val="000000"/>
              </a:solidFill>
              <a:latin typeface="Arial" pitchFamily="34" charset="0"/>
            </a:endParaRPr>
          </a:p>
        </p:txBody>
      </p:sp>
      <p:sp>
        <p:nvSpPr>
          <p:cNvPr id="72707" name="Rectangle 2"/>
          <p:cNvSpPr>
            <a:spLocks noGrp="1" noRot="1" noChangeAspect="1" noChangeArrowheads="1" noTextEdit="1"/>
          </p:cNvSpPr>
          <p:nvPr>
            <p:ph type="sldImg"/>
          </p:nvPr>
        </p:nvSpPr>
        <p:spPr>
          <a:xfrm>
            <a:off x="1203325" y="703263"/>
            <a:ext cx="4687888" cy="3516312"/>
          </a:xfrm>
          <a:ln/>
        </p:spPr>
      </p:sp>
      <p:sp>
        <p:nvSpPr>
          <p:cNvPr id="72708" name="Rectangle 3"/>
          <p:cNvSpPr>
            <a:spLocks noGrp="1" noChangeArrowheads="1"/>
          </p:cNvSpPr>
          <p:nvPr>
            <p:ph type="body" idx="1"/>
          </p:nvPr>
        </p:nvSpPr>
        <p:spPr>
          <a:xfrm>
            <a:off x="945712" y="4454961"/>
            <a:ext cx="5201414" cy="4220489"/>
          </a:xfrm>
          <a:noFill/>
        </p:spPr>
        <p:txBody>
          <a:bodyPr/>
          <a:lstStyle/>
          <a:p>
            <a:pPr eaLnBrk="1" hangingPunct="1"/>
            <a:r>
              <a:rPr lang="en-US" dirty="0">
                <a:solidFill>
                  <a:srgbClr val="000000"/>
                </a:solidFill>
                <a:latin typeface="Arial" pitchFamily="34" charset="0"/>
              </a:rPr>
              <a:t>Our network consists of thousands of quality providers.  It’s a choice your employees will appreciate, and can trust. </a:t>
            </a:r>
          </a:p>
          <a:p>
            <a:pPr eaLnBrk="1" hangingPunct="1"/>
            <a:endParaRPr lang="en-US" dirty="0">
              <a:solidFill>
                <a:srgbClr val="000000"/>
              </a:solidFill>
              <a:latin typeface="Arial" pitchFamily="34" charset="0"/>
            </a:endParaRPr>
          </a:p>
          <a:p>
            <a:pPr eaLnBrk="1" hangingPunct="1"/>
            <a:r>
              <a:rPr lang="en-US" dirty="0">
                <a:solidFill>
                  <a:srgbClr val="000000"/>
                </a:solidFill>
                <a:latin typeface="Arial" pitchFamily="34" charset="0"/>
              </a:rPr>
              <a:t>Specialty hospitals include:  </a:t>
            </a:r>
            <a:br>
              <a:rPr lang="en-US" dirty="0">
                <a:solidFill>
                  <a:srgbClr val="000000"/>
                </a:solidFill>
                <a:latin typeface="Arial" pitchFamily="34" charset="0"/>
              </a:rPr>
            </a:br>
            <a:br>
              <a:rPr lang="en-US" dirty="0">
                <a:solidFill>
                  <a:srgbClr val="000000"/>
                </a:solidFill>
                <a:latin typeface="Arial" pitchFamily="34" charset="0"/>
              </a:rPr>
            </a:br>
            <a:r>
              <a:rPr lang="en-US" dirty="0">
                <a:solidFill>
                  <a:srgbClr val="000000"/>
                </a:solidFill>
                <a:latin typeface="Arial" pitchFamily="34" charset="0"/>
              </a:rPr>
              <a:t>MA: Baystate Medical Center, Beth Israel Deaconess Medical Center, including Joslin Clinic, Boston Medical Center, Brigham &amp; Women's Hospital, Children's Hospital Medical Center, 	</a:t>
            </a:r>
          </a:p>
          <a:p>
            <a:pPr eaLnBrk="1" hangingPunct="1"/>
            <a:r>
              <a:rPr lang="en-US" dirty="0">
                <a:solidFill>
                  <a:srgbClr val="000000"/>
                </a:solidFill>
                <a:latin typeface="Arial" pitchFamily="34" charset="0"/>
              </a:rPr>
              <a:t>Dana Farber Cancer Institute, Lahey Clinic Hospital, Massachusetts General Hospital, New England Medical Center, St. Vincent Hospital and University of Massachusetts Medical Center	</a:t>
            </a:r>
          </a:p>
          <a:p>
            <a:pPr eaLnBrk="1" hangingPunct="1"/>
            <a:endParaRPr lang="en-US" dirty="0">
              <a:solidFill>
                <a:srgbClr val="000000"/>
              </a:solidFill>
              <a:latin typeface="Arial" pitchFamily="34" charset="0"/>
            </a:endParaRPr>
          </a:p>
          <a:p>
            <a:pPr eaLnBrk="1" hangingPunct="1"/>
            <a:r>
              <a:rPr lang="en-US" dirty="0">
                <a:solidFill>
                  <a:srgbClr val="000000"/>
                </a:solidFill>
                <a:latin typeface="Arial" pitchFamily="34" charset="0"/>
              </a:rPr>
              <a:t>RI: Miriam Hospital, Rhode Island Hospital, including Hasbro Children's Hospital, and Women and Infants Hospital	</a:t>
            </a:r>
          </a:p>
          <a:p>
            <a:pPr eaLnBrk="1" hangingPunct="1"/>
            <a:r>
              <a:rPr lang="en-US" dirty="0">
                <a:solidFill>
                  <a:srgbClr val="000000"/>
                </a:solidFill>
                <a:latin typeface="Arial" pitchFamily="34" charset="0"/>
              </a:rPr>
              <a:t> 		</a:t>
            </a:r>
          </a:p>
          <a:p>
            <a:pPr eaLnBrk="1" hangingPunct="1"/>
            <a:r>
              <a:rPr lang="en-US" dirty="0">
                <a:solidFill>
                  <a:srgbClr val="000000"/>
                </a:solidFill>
                <a:latin typeface="Arial" pitchFamily="34" charset="0"/>
              </a:rPr>
              <a:t>Maine: Maine Medical Center and Eastern Maine Medical Center	</a:t>
            </a:r>
          </a:p>
          <a:p>
            <a:pPr eaLnBrk="1" hangingPunct="1"/>
            <a:r>
              <a:rPr lang="en-US" dirty="0">
                <a:solidFill>
                  <a:srgbClr val="000000"/>
                </a:solidFill>
                <a:latin typeface="Arial" pitchFamily="34" charset="0"/>
              </a:rPr>
              <a:t> </a:t>
            </a:r>
          </a:p>
          <a:p>
            <a:pPr eaLnBrk="1" hangingPunct="1"/>
            <a:r>
              <a:rPr lang="en-US" dirty="0">
                <a:solidFill>
                  <a:srgbClr val="000000"/>
                </a:solidFill>
                <a:latin typeface="Arial" pitchFamily="34" charset="0"/>
              </a:rPr>
              <a:t>New Hampshire: Dartmouth Hitchcock Medical Center	</a:t>
            </a:r>
          </a:p>
          <a:p>
            <a:pPr eaLnBrk="1" hangingPunct="1"/>
            <a:endParaRPr lang="en-US" dirty="0">
              <a:solidFill>
                <a:srgbClr val="000000"/>
              </a:solidFill>
              <a:latin typeface="Arial" pitchFamily="34" charset="0"/>
            </a:endParaRPr>
          </a:p>
          <a:p>
            <a:pPr eaLnBrk="1" hangingPunct="1"/>
            <a:r>
              <a:rPr lang="en-US" dirty="0">
                <a:solidFill>
                  <a:srgbClr val="000000"/>
                </a:solidFill>
                <a:latin typeface="Arial" pitchFamily="34" charset="0"/>
              </a:rPr>
              <a:t>ABOUT THE 1/1/04 FALLON ADDITION</a:t>
            </a:r>
          </a:p>
          <a:p>
            <a:pPr eaLnBrk="1" hangingPunct="1"/>
            <a:r>
              <a:rPr lang="en-US" dirty="0">
                <a:solidFill>
                  <a:srgbClr val="000000"/>
                </a:solidFill>
                <a:latin typeface="Arial" pitchFamily="34" charset="0"/>
              </a:rPr>
              <a:t>Fallon Clinic, a premier community-based physician network in central Massachusetts, is joining Harvard Pilgrim’s provider network. Under terms of the agreement, Harvard Pilgrim members will have access to Fallon Clinic’s more than 240 physicians and specialists starting January 1, 2004. </a:t>
            </a:r>
          </a:p>
          <a:p>
            <a:pPr eaLnBrk="1" hangingPunct="1"/>
            <a:endParaRPr lang="en-US" dirty="0">
              <a:solidFill>
                <a:srgbClr val="000000"/>
              </a:solidFill>
              <a:latin typeface="Arial" pitchFamily="34" charset="0"/>
            </a:endParaRPr>
          </a:p>
          <a:p>
            <a:pPr eaLnBrk="1" hangingPunct="1"/>
            <a:endParaRPr lang="en-US"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24146FD3-8EF3-4050-AC6D-DD6B397D87E6}" type="slidenum">
              <a:rPr lang="en-US" smtClean="0">
                <a:solidFill>
                  <a:srgbClr val="000000"/>
                </a:solidFill>
                <a:latin typeface="Arial" pitchFamily="34" charset="0"/>
              </a:rPr>
              <a:pPr/>
              <a:t>8</a:t>
            </a:fld>
            <a:endParaRPr lang="en-US" dirty="0">
              <a:solidFill>
                <a:srgbClr val="000000"/>
              </a:solidFill>
              <a:latin typeface="Arial" pitchFamily="34" charset="0"/>
            </a:endParaRPr>
          </a:p>
        </p:txBody>
      </p:sp>
      <p:sp>
        <p:nvSpPr>
          <p:cNvPr id="72707" name="Rectangle 2"/>
          <p:cNvSpPr>
            <a:spLocks noGrp="1" noRot="1" noChangeAspect="1" noChangeArrowheads="1" noTextEdit="1"/>
          </p:cNvSpPr>
          <p:nvPr>
            <p:ph type="sldImg"/>
          </p:nvPr>
        </p:nvSpPr>
        <p:spPr>
          <a:xfrm>
            <a:off x="1203325" y="703263"/>
            <a:ext cx="4687888" cy="3516312"/>
          </a:xfrm>
          <a:ln/>
        </p:spPr>
      </p:sp>
      <p:sp>
        <p:nvSpPr>
          <p:cNvPr id="72708" name="Rectangle 3"/>
          <p:cNvSpPr>
            <a:spLocks noGrp="1" noChangeArrowheads="1"/>
          </p:cNvSpPr>
          <p:nvPr>
            <p:ph type="body" idx="1"/>
          </p:nvPr>
        </p:nvSpPr>
        <p:spPr>
          <a:xfrm>
            <a:off x="945712" y="4454961"/>
            <a:ext cx="5201414" cy="4220489"/>
          </a:xfrm>
          <a:noFill/>
        </p:spPr>
        <p:txBody>
          <a:bodyPr/>
          <a:lstStyle/>
          <a:p>
            <a:pPr eaLnBrk="1" hangingPunct="1"/>
            <a:r>
              <a:rPr lang="en-US" dirty="0">
                <a:solidFill>
                  <a:srgbClr val="000000"/>
                </a:solidFill>
                <a:latin typeface="Arial" pitchFamily="34" charset="0"/>
              </a:rPr>
              <a:t>Our network consists of thousands of quality providers.  It’s a choice your employees will appreciate, and can trust. </a:t>
            </a:r>
          </a:p>
          <a:p>
            <a:pPr eaLnBrk="1" hangingPunct="1"/>
            <a:endParaRPr lang="en-US" dirty="0">
              <a:solidFill>
                <a:srgbClr val="000000"/>
              </a:solidFill>
              <a:latin typeface="Arial" pitchFamily="34" charset="0"/>
            </a:endParaRPr>
          </a:p>
          <a:p>
            <a:pPr eaLnBrk="1" hangingPunct="1"/>
            <a:r>
              <a:rPr lang="en-US" dirty="0">
                <a:solidFill>
                  <a:srgbClr val="000000"/>
                </a:solidFill>
                <a:latin typeface="Arial" pitchFamily="34" charset="0"/>
              </a:rPr>
              <a:t>Specialty hospitals include:  </a:t>
            </a:r>
            <a:br>
              <a:rPr lang="en-US" dirty="0">
                <a:solidFill>
                  <a:srgbClr val="000000"/>
                </a:solidFill>
                <a:latin typeface="Arial" pitchFamily="34" charset="0"/>
              </a:rPr>
            </a:br>
            <a:br>
              <a:rPr lang="en-US" dirty="0">
                <a:solidFill>
                  <a:srgbClr val="000000"/>
                </a:solidFill>
                <a:latin typeface="Arial" pitchFamily="34" charset="0"/>
              </a:rPr>
            </a:br>
            <a:r>
              <a:rPr lang="en-US" dirty="0">
                <a:solidFill>
                  <a:srgbClr val="000000"/>
                </a:solidFill>
                <a:latin typeface="Arial" pitchFamily="34" charset="0"/>
              </a:rPr>
              <a:t>MA: Baystate Medical Center, Beth Israel Deaconess Medical Center, including Joslin Clinic, Boston Medical Center, Brigham &amp; Women's Hospital, Children's Hospital Medical Center, 	</a:t>
            </a:r>
          </a:p>
          <a:p>
            <a:pPr eaLnBrk="1" hangingPunct="1"/>
            <a:r>
              <a:rPr lang="en-US" dirty="0">
                <a:solidFill>
                  <a:srgbClr val="000000"/>
                </a:solidFill>
                <a:latin typeface="Arial" pitchFamily="34" charset="0"/>
              </a:rPr>
              <a:t>Dana Farber Cancer Institute, Lahey Clinic Hospital, Massachusetts General Hospital, New England Medical Center, St. Vincent Hospital and University of Massachusetts Medical Center	</a:t>
            </a:r>
          </a:p>
          <a:p>
            <a:pPr eaLnBrk="1" hangingPunct="1"/>
            <a:endParaRPr lang="en-US" dirty="0">
              <a:solidFill>
                <a:srgbClr val="000000"/>
              </a:solidFill>
              <a:latin typeface="Arial" pitchFamily="34" charset="0"/>
            </a:endParaRPr>
          </a:p>
          <a:p>
            <a:pPr eaLnBrk="1" hangingPunct="1"/>
            <a:r>
              <a:rPr lang="en-US" dirty="0">
                <a:solidFill>
                  <a:srgbClr val="000000"/>
                </a:solidFill>
                <a:latin typeface="Arial" pitchFamily="34" charset="0"/>
              </a:rPr>
              <a:t>RI: Miriam Hospital, Rhode Island Hospital, including Hasbro Children's Hospital, and Women and Infants Hospital	</a:t>
            </a:r>
          </a:p>
          <a:p>
            <a:pPr eaLnBrk="1" hangingPunct="1"/>
            <a:r>
              <a:rPr lang="en-US" dirty="0">
                <a:solidFill>
                  <a:srgbClr val="000000"/>
                </a:solidFill>
                <a:latin typeface="Arial" pitchFamily="34" charset="0"/>
              </a:rPr>
              <a:t> 		</a:t>
            </a:r>
          </a:p>
          <a:p>
            <a:pPr eaLnBrk="1" hangingPunct="1"/>
            <a:r>
              <a:rPr lang="en-US" dirty="0">
                <a:solidFill>
                  <a:srgbClr val="000000"/>
                </a:solidFill>
                <a:latin typeface="Arial" pitchFamily="34" charset="0"/>
              </a:rPr>
              <a:t>Maine: Maine Medical Center and Eastern Maine Medical Center	</a:t>
            </a:r>
          </a:p>
          <a:p>
            <a:pPr eaLnBrk="1" hangingPunct="1"/>
            <a:r>
              <a:rPr lang="en-US" dirty="0">
                <a:solidFill>
                  <a:srgbClr val="000000"/>
                </a:solidFill>
                <a:latin typeface="Arial" pitchFamily="34" charset="0"/>
              </a:rPr>
              <a:t> </a:t>
            </a:r>
          </a:p>
          <a:p>
            <a:pPr eaLnBrk="1" hangingPunct="1"/>
            <a:r>
              <a:rPr lang="en-US" dirty="0">
                <a:solidFill>
                  <a:srgbClr val="000000"/>
                </a:solidFill>
                <a:latin typeface="Arial" pitchFamily="34" charset="0"/>
              </a:rPr>
              <a:t>New Hampshire: Dartmouth Hitchcock Medical Center	</a:t>
            </a:r>
          </a:p>
          <a:p>
            <a:pPr eaLnBrk="1" hangingPunct="1"/>
            <a:endParaRPr lang="en-US" dirty="0">
              <a:solidFill>
                <a:srgbClr val="000000"/>
              </a:solidFill>
              <a:latin typeface="Arial" pitchFamily="34" charset="0"/>
            </a:endParaRPr>
          </a:p>
          <a:p>
            <a:pPr eaLnBrk="1" hangingPunct="1"/>
            <a:r>
              <a:rPr lang="en-US" dirty="0">
                <a:solidFill>
                  <a:srgbClr val="000000"/>
                </a:solidFill>
                <a:latin typeface="Arial" pitchFamily="34" charset="0"/>
              </a:rPr>
              <a:t>ABOUT THE 1/1/04 FALLON ADDITION</a:t>
            </a:r>
          </a:p>
          <a:p>
            <a:pPr eaLnBrk="1" hangingPunct="1"/>
            <a:r>
              <a:rPr lang="en-US" dirty="0">
                <a:solidFill>
                  <a:srgbClr val="000000"/>
                </a:solidFill>
                <a:latin typeface="Arial" pitchFamily="34" charset="0"/>
              </a:rPr>
              <a:t>Fallon Clinic, a premier community-based physician network in central Massachusetts, is joining Harvard Pilgrim’s provider network. Under terms of the agreement, Harvard Pilgrim members will have access to Fallon Clinic’s more than 240 physicians and specialists starting January 1, 2004. </a:t>
            </a:r>
          </a:p>
          <a:p>
            <a:pPr eaLnBrk="1" hangingPunct="1"/>
            <a:endParaRPr lang="en-US" dirty="0">
              <a:solidFill>
                <a:srgbClr val="000000"/>
              </a:solidFill>
              <a:latin typeface="Arial" pitchFamily="34" charset="0"/>
            </a:endParaRPr>
          </a:p>
          <a:p>
            <a:pPr eaLnBrk="1" hangingPunct="1"/>
            <a:endParaRPr lang="en-US" dirty="0">
              <a:latin typeface="Arial" pitchFamily="34" charset="0"/>
            </a:endParaRPr>
          </a:p>
        </p:txBody>
      </p:sp>
    </p:spTree>
    <p:extLst>
      <p:ext uri="{BB962C8B-B14F-4D97-AF65-F5344CB8AC3E}">
        <p14:creationId xmlns:p14="http://schemas.microsoft.com/office/powerpoint/2010/main" val="2756397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1415A2F-4429-44AE-849C-A2ADCA236A2E}" type="slidenum">
              <a:rPr lang="en-US" smtClean="0">
                <a:latin typeface="Arial" pitchFamily="34" charset="0"/>
              </a:rPr>
              <a:pPr/>
              <a:t>9</a:t>
            </a:fld>
            <a:endParaRPr lang="en-US">
              <a:latin typeface="Arial" pitchFamily="34" charset="0"/>
            </a:endParaRPr>
          </a:p>
        </p:txBody>
      </p:sp>
      <p:sp>
        <p:nvSpPr>
          <p:cNvPr id="46083" name="Rectangle 2"/>
          <p:cNvSpPr>
            <a:spLocks noGrp="1" noRot="1" noChangeAspect="1" noChangeArrowheads="1" noTextEdit="1"/>
          </p:cNvSpPr>
          <p:nvPr>
            <p:ph type="sldImg"/>
          </p:nvPr>
        </p:nvSpPr>
        <p:spPr>
          <a:xfrm>
            <a:off x="1204913" y="703263"/>
            <a:ext cx="4694237" cy="3521075"/>
          </a:xfrm>
          <a:ln/>
        </p:spPr>
      </p:sp>
      <p:sp>
        <p:nvSpPr>
          <p:cNvPr id="46084" name="Rectangle 3"/>
          <p:cNvSpPr>
            <a:spLocks noGrp="1" noChangeArrowheads="1"/>
          </p:cNvSpPr>
          <p:nvPr>
            <p:ph type="body" idx="1"/>
          </p:nvPr>
        </p:nvSpPr>
        <p:spPr>
          <a:xfrm>
            <a:off x="947639" y="4460408"/>
            <a:ext cx="5207197" cy="4224974"/>
          </a:xfrm>
          <a:noFill/>
          <a:ln w="9525"/>
        </p:spPr>
        <p:txBody>
          <a:bodyPr/>
          <a:lstStyle/>
          <a:p>
            <a:r>
              <a:rPr lang="en-US">
                <a:latin typeface="Arial" pitchFamily="34" charset="0"/>
              </a:rPr>
              <a:t>Go thru the slide</a:t>
            </a:r>
          </a:p>
        </p:txBody>
      </p:sp>
    </p:spTree>
    <p:extLst>
      <p:ext uri="{BB962C8B-B14F-4D97-AF65-F5344CB8AC3E}">
        <p14:creationId xmlns:p14="http://schemas.microsoft.com/office/powerpoint/2010/main" val="35829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6630A-3540-4DAE-9260-6DEFCE9BE5D7}" type="slidenum">
              <a:rPr lang="en-US"/>
              <a:pPr/>
              <a:t>10</a:t>
            </a:fld>
            <a:endParaRPr lang="en-US"/>
          </a:p>
        </p:txBody>
      </p:sp>
      <p:sp>
        <p:nvSpPr>
          <p:cNvPr id="726018" name="Rectangle 2"/>
          <p:cNvSpPr>
            <a:spLocks noGrp="1" noRot="1" noChangeAspect="1" noChangeArrowheads="1" noTextEdit="1"/>
          </p:cNvSpPr>
          <p:nvPr>
            <p:ph type="sldImg"/>
          </p:nvPr>
        </p:nvSpPr>
        <p:spPr>
          <a:xfrm>
            <a:off x="1204913" y="703263"/>
            <a:ext cx="4694237" cy="3521075"/>
          </a:xfrm>
          <a:ln/>
        </p:spPr>
      </p:sp>
      <p:sp>
        <p:nvSpPr>
          <p:cNvPr id="726019" name="Rectangle 3"/>
          <p:cNvSpPr>
            <a:spLocks noGrp="1" noChangeArrowheads="1"/>
          </p:cNvSpPr>
          <p:nvPr>
            <p:ph type="body" idx="1"/>
          </p:nvPr>
        </p:nvSpPr>
        <p:spPr>
          <a:xfrm>
            <a:off x="947320" y="4460167"/>
            <a:ext cx="5207838" cy="4224494"/>
          </a:xfrm>
        </p:spPr>
        <p:txBody>
          <a:bodyPr/>
          <a:lstStyle/>
          <a:p>
            <a:r>
              <a:rPr lang="en-US" dirty="0">
                <a:solidFill>
                  <a:srgbClr val="000000"/>
                </a:solidFill>
              </a:rPr>
              <a:t>We offer a comprehensive product portfolio -- one that allows us to be a sole source vendor quite easily.</a:t>
            </a:r>
          </a:p>
          <a:p>
            <a:endParaRPr lang="en-US" dirty="0"/>
          </a:p>
        </p:txBody>
      </p:sp>
    </p:spTree>
    <p:extLst>
      <p:ext uri="{BB962C8B-B14F-4D97-AF65-F5344CB8AC3E}">
        <p14:creationId xmlns:p14="http://schemas.microsoft.com/office/powerpoint/2010/main" val="3825300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karmaloop.com/" TargetMode="Externa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273552"/>
            <a:ext cx="5212080" cy="923330"/>
          </a:xfrm>
        </p:spPr>
        <p:txBody>
          <a:bodyPr anchor="b" anchorCtr="0"/>
          <a:lstStyle>
            <a:lvl1pPr>
              <a:lnSpc>
                <a:spcPts val="3600"/>
              </a:lnSpc>
              <a:defRPr sz="3200" kern="400" baseline="0"/>
            </a:lvl1pPr>
          </a:lstStyle>
          <a:p>
            <a:r>
              <a:rPr lang="en-US" dirty="0"/>
              <a:t>Click to Enter Presentation Title</a:t>
            </a:r>
          </a:p>
        </p:txBody>
      </p:sp>
      <p:sp>
        <p:nvSpPr>
          <p:cNvPr id="3" name="Subtitle 2"/>
          <p:cNvSpPr>
            <a:spLocks noGrp="1"/>
          </p:cNvSpPr>
          <p:nvPr>
            <p:ph type="subTitle" idx="1" hasCustomPrompt="1"/>
          </p:nvPr>
        </p:nvSpPr>
        <p:spPr>
          <a:xfrm>
            <a:off x="457200" y="4242816"/>
            <a:ext cx="5212080" cy="246888"/>
          </a:xfrm>
        </p:spPr>
        <p:txBody>
          <a:bodyPr anchor="b" anchorCtr="0"/>
          <a:lstStyle>
            <a:lvl1pPr marL="0" indent="0" algn="l">
              <a:lnSpc>
                <a:spcPct val="100000"/>
              </a:lnSpc>
              <a:spcBef>
                <a:spcPts val="0"/>
              </a:spcBef>
              <a:spcAft>
                <a:spcPts val="0"/>
              </a:spcAft>
              <a:buNone/>
              <a:defRPr sz="1600" kern="400" baseline="0">
                <a:solidFill>
                  <a:schemeClr val="bg2"/>
                </a:solidFill>
                <a:latin typeface="Arial Black" panose="020B0A04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Enter Presentation Subtitle</a:t>
            </a:r>
          </a:p>
        </p:txBody>
      </p:sp>
      <p:sp>
        <p:nvSpPr>
          <p:cNvPr id="9" name="Text Placeholder 8"/>
          <p:cNvSpPr>
            <a:spLocks noGrp="1"/>
          </p:cNvSpPr>
          <p:nvPr>
            <p:ph type="body" sz="quarter" idx="10" hasCustomPrompt="1"/>
          </p:nvPr>
        </p:nvSpPr>
        <p:spPr>
          <a:xfrm>
            <a:off x="457200" y="4722283"/>
            <a:ext cx="5212080" cy="228600"/>
          </a:xfrm>
        </p:spPr>
        <p:txBody>
          <a:bodyPr/>
          <a:lstStyle>
            <a:lvl1pPr marL="0" indent="0">
              <a:lnSpc>
                <a:spcPct val="100000"/>
              </a:lnSpc>
              <a:spcBef>
                <a:spcPts val="0"/>
              </a:spcBef>
              <a:spcAft>
                <a:spcPts val="0"/>
              </a:spcAft>
              <a:buNone/>
              <a:defRPr sz="1400" kern="400" baseline="0">
                <a:solidFill>
                  <a:schemeClr val="accent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Enter Month XX, 20XX</a:t>
            </a:r>
          </a:p>
        </p:txBody>
      </p:sp>
      <p:cxnSp>
        <p:nvCxnSpPr>
          <p:cNvPr id="11" name="Straight Connector 10"/>
          <p:cNvCxnSpPr/>
          <p:nvPr userDrawn="1"/>
        </p:nvCxnSpPr>
        <p:spPr>
          <a:xfrm>
            <a:off x="457200" y="4641057"/>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5"/>
          <p:cNvSpPr>
            <a:spLocks noGrp="1"/>
          </p:cNvSpPr>
          <p:nvPr>
            <p:ph type="pic" sz="quarter" idx="11" hasCustomPrompt="1"/>
          </p:nvPr>
        </p:nvSpPr>
        <p:spPr>
          <a:xfrm>
            <a:off x="457200" y="5723466"/>
            <a:ext cx="749808" cy="548640"/>
          </a:xfrm>
        </p:spPr>
        <p:txBody>
          <a:bodyPr lIns="45720" tIns="45720" rIns="45720"/>
          <a:lstStyle>
            <a:lvl1pPr marL="0" indent="0">
              <a:lnSpc>
                <a:spcPct val="100000"/>
              </a:lnSpc>
              <a:spcAft>
                <a:spcPts val="0"/>
              </a:spcAft>
              <a:buNone/>
              <a:defRPr sz="1000" kern="400" baseline="0">
                <a:solidFill>
                  <a:schemeClr val="bg2"/>
                </a:solidFill>
                <a:latin typeface="Arial" panose="020B0604020202020204" pitchFamily="34" charset="0"/>
                <a:cs typeface="Arial" panose="020B0604020202020204" pitchFamily="34" charset="0"/>
              </a:defRPr>
            </a:lvl1pPr>
          </a:lstStyle>
          <a:p>
            <a:r>
              <a:rPr lang="en-US" dirty="0"/>
              <a:t>Click to add Logo</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457200"/>
            <a:ext cx="1565550" cy="335475"/>
          </a:xfrm>
          <a:prstGeom prst="rect">
            <a:avLst/>
          </a:prstGeom>
        </p:spPr>
      </p:pic>
      <p:sp>
        <p:nvSpPr>
          <p:cNvPr id="14" name="Picture Placeholder 15"/>
          <p:cNvSpPr>
            <a:spLocks noGrp="1"/>
          </p:cNvSpPr>
          <p:nvPr>
            <p:ph type="pic" sz="quarter" idx="12" hasCustomPrompt="1"/>
          </p:nvPr>
        </p:nvSpPr>
        <p:spPr>
          <a:xfrm>
            <a:off x="1613110" y="5723466"/>
            <a:ext cx="749808" cy="548640"/>
          </a:xfrm>
        </p:spPr>
        <p:txBody>
          <a:bodyPr lIns="45720" tIns="45720" rIns="45720"/>
          <a:lstStyle>
            <a:lvl1pPr marL="0" indent="0">
              <a:lnSpc>
                <a:spcPct val="100000"/>
              </a:lnSpc>
              <a:spcAft>
                <a:spcPts val="0"/>
              </a:spcAft>
              <a:buNone/>
              <a:defRPr sz="1000" kern="400" baseline="0">
                <a:solidFill>
                  <a:schemeClr val="bg2"/>
                </a:solidFill>
                <a:latin typeface="Arial" panose="020B0604020202020204" pitchFamily="34" charset="0"/>
                <a:cs typeface="Arial" panose="020B0604020202020204" pitchFamily="34" charset="0"/>
              </a:defRPr>
            </a:lvl1pPr>
          </a:lstStyle>
          <a:p>
            <a:r>
              <a:rPr lang="en-US" dirty="0"/>
              <a:t>Click to add Logo</a:t>
            </a:r>
          </a:p>
        </p:txBody>
      </p:sp>
      <p:sp>
        <p:nvSpPr>
          <p:cNvPr id="15" name="Picture Placeholder 15"/>
          <p:cNvSpPr>
            <a:spLocks noGrp="1"/>
          </p:cNvSpPr>
          <p:nvPr>
            <p:ph type="pic" sz="quarter" idx="13" hasCustomPrompt="1"/>
          </p:nvPr>
        </p:nvSpPr>
        <p:spPr>
          <a:xfrm>
            <a:off x="2769021" y="5723466"/>
            <a:ext cx="749808" cy="548640"/>
          </a:xfrm>
        </p:spPr>
        <p:txBody>
          <a:bodyPr lIns="45720" tIns="45720" rIns="45720"/>
          <a:lstStyle>
            <a:lvl1pPr marL="0" indent="0">
              <a:lnSpc>
                <a:spcPct val="100000"/>
              </a:lnSpc>
              <a:spcAft>
                <a:spcPts val="0"/>
              </a:spcAft>
              <a:buNone/>
              <a:defRPr sz="1000" kern="400" baseline="0">
                <a:solidFill>
                  <a:schemeClr val="bg2"/>
                </a:solidFill>
                <a:latin typeface="Arial" panose="020B0604020202020204" pitchFamily="34" charset="0"/>
                <a:cs typeface="Arial" panose="020B0604020202020204" pitchFamily="34" charset="0"/>
              </a:defRPr>
            </a:lvl1pPr>
          </a:lstStyle>
          <a:p>
            <a:r>
              <a:rPr lang="en-US" dirty="0"/>
              <a:t>Click to add Logo</a:t>
            </a:r>
          </a:p>
        </p:txBody>
      </p:sp>
      <p:sp>
        <p:nvSpPr>
          <p:cNvPr id="17" name="Rectangle 16"/>
          <p:cNvSpPr/>
          <p:nvPr userDrawn="1"/>
        </p:nvSpPr>
        <p:spPr>
          <a:xfrm>
            <a:off x="0" y="0"/>
            <a:ext cx="9144000" cy="128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kern="400" baseline="0" dirty="0">
              <a:latin typeface="Arial" panose="020B0604020202020204" pitchFamily="34" charset="0"/>
              <a:cs typeface="Arial" panose="020B0604020202020204" pitchFamily="34" charset="0"/>
            </a:endParaRPr>
          </a:p>
        </p:txBody>
      </p:sp>
      <p:sp>
        <p:nvSpPr>
          <p:cNvPr id="18" name="TextBox 17"/>
          <p:cNvSpPr txBox="1"/>
          <p:nvPr userDrawn="1"/>
        </p:nvSpPr>
        <p:spPr>
          <a:xfrm>
            <a:off x="457200" y="6513834"/>
            <a:ext cx="3657600" cy="130805"/>
          </a:xfrm>
          <a:prstGeom prst="rect">
            <a:avLst/>
          </a:prstGeom>
          <a:noFill/>
        </p:spPr>
        <p:txBody>
          <a:bodyPr wrap="square" lIns="0" tIns="0" rIns="0" bIns="0" rtlCol="0">
            <a:spAutoFit/>
          </a:bodyPr>
          <a:lstStyle/>
          <a:p>
            <a:pPr lvl="0"/>
            <a:r>
              <a:rPr lang="en-US" sz="850" b="0" kern="400" baseline="0" dirty="0">
                <a:solidFill>
                  <a:schemeClr val="tx2"/>
                </a:solidFill>
                <a:latin typeface="Arial" panose="020B0604020202020204" pitchFamily="34" charset="0"/>
                <a:cs typeface="Arial" panose="020B0604020202020204" pitchFamily="34" charset="0"/>
              </a:rPr>
              <a:t>© Harvard Pilgrim Health Care</a:t>
            </a:r>
          </a:p>
        </p:txBody>
      </p:sp>
    </p:spTree>
    <p:extLst>
      <p:ext uri="{BB962C8B-B14F-4D97-AF65-F5344CB8AC3E}">
        <p14:creationId xmlns:p14="http://schemas.microsoft.com/office/powerpoint/2010/main" val="16304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6" name="Rectangle 5"/>
          <p:cNvSpPr/>
          <p:nvPr userDrawn="1"/>
        </p:nvSpPr>
        <p:spPr>
          <a:xfrm>
            <a:off x="0" y="0"/>
            <a:ext cx="9144000" cy="6291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400" baseline="0" dirty="0">
              <a:latin typeface="Arial" panose="020B0604020202020204" pitchFamily="34" charset="0"/>
              <a:cs typeface="Arial" panose="020B0604020202020204" pitchFamily="34" charset="0"/>
            </a:endParaRPr>
          </a:p>
        </p:txBody>
      </p:sp>
      <p:sp>
        <p:nvSpPr>
          <p:cNvPr id="11" name="Text Placeholder 10"/>
          <p:cNvSpPr>
            <a:spLocks noGrp="1"/>
          </p:cNvSpPr>
          <p:nvPr userDrawn="1">
            <p:ph type="body" sz="quarter" idx="10" hasCustomPrompt="1"/>
          </p:nvPr>
        </p:nvSpPr>
        <p:spPr>
          <a:xfrm>
            <a:off x="457200" y="825015"/>
            <a:ext cx="7315200" cy="3200396"/>
          </a:xfrm>
        </p:spPr>
        <p:txBody>
          <a:bodyPr anchor="b" anchorCtr="0"/>
          <a:lstStyle>
            <a:lvl1pPr marL="344488" indent="-344488">
              <a:lnSpc>
                <a:spcPts val="3600"/>
              </a:lnSpc>
              <a:spcAft>
                <a:spcPts val="0"/>
              </a:spcAft>
              <a:buNone/>
              <a:defRPr sz="3200" kern="400" baseline="0">
                <a:solidFill>
                  <a:schemeClr val="bg1"/>
                </a:solidFill>
                <a:latin typeface="Arial Black" panose="020B0A04020102020204" pitchFamily="34" charset="0"/>
              </a:defRPr>
            </a:lvl1pPr>
            <a:lvl2pPr marL="274320" indent="0">
              <a:lnSpc>
                <a:spcPts val="3600"/>
              </a:lnSpc>
              <a:spcBef>
                <a:spcPts val="0"/>
              </a:spcBef>
              <a:spcAft>
                <a:spcPts val="0"/>
              </a:spcAft>
              <a:buNone/>
              <a:defRPr sz="3200">
                <a:solidFill>
                  <a:schemeClr val="bg1"/>
                </a:solidFill>
                <a:latin typeface="Arial Black" panose="020B0A04020102020204" pitchFamily="34" charset="0"/>
              </a:defRPr>
            </a:lvl2pPr>
            <a:lvl3pPr marL="548640" indent="0">
              <a:lnSpc>
                <a:spcPts val="3600"/>
              </a:lnSpc>
              <a:spcAft>
                <a:spcPts val="0"/>
              </a:spcAft>
              <a:buNone/>
              <a:defRPr sz="3200">
                <a:solidFill>
                  <a:schemeClr val="bg1"/>
                </a:solidFill>
                <a:latin typeface="Arial Black" panose="020B0A04020102020204" pitchFamily="34" charset="0"/>
              </a:defRPr>
            </a:lvl3pPr>
            <a:lvl4pPr marL="822960" indent="0">
              <a:buNone/>
              <a:defRPr/>
            </a:lvl4pPr>
            <a:lvl5pPr marL="1097280" indent="0">
              <a:buNone/>
              <a:defRPr/>
            </a:lvl5pPr>
          </a:lstStyle>
          <a:p>
            <a:pPr lvl="0"/>
            <a:r>
              <a:rPr lang="en-US" dirty="0"/>
              <a:t>“ Click here to enter quote text. Enter a space after the quote mark and the text will indent automatically.”</a:t>
            </a:r>
          </a:p>
        </p:txBody>
      </p:sp>
      <p:sp>
        <p:nvSpPr>
          <p:cNvPr id="13" name="Text Placeholder 12"/>
          <p:cNvSpPr>
            <a:spLocks noGrp="1"/>
          </p:cNvSpPr>
          <p:nvPr userDrawn="1">
            <p:ph type="body" sz="quarter" idx="11" hasCustomPrompt="1"/>
          </p:nvPr>
        </p:nvSpPr>
        <p:spPr>
          <a:xfrm>
            <a:off x="808469" y="4194261"/>
            <a:ext cx="6949440" cy="228600"/>
          </a:xfrm>
        </p:spPr>
        <p:txBody>
          <a:bodyPr/>
          <a:lstStyle>
            <a:lvl1pPr marL="0" indent="0">
              <a:lnSpc>
                <a:spcPct val="100000"/>
              </a:lnSpc>
              <a:spcAft>
                <a:spcPts val="0"/>
              </a:spcAft>
              <a:buNone/>
              <a:defRPr sz="1400" kern="400" baseline="0">
                <a:solidFill>
                  <a:schemeClr val="tx1"/>
                </a:solidFill>
                <a:latin typeface="Arial Black" panose="020B0A04020102020204" pitchFamily="34" charset="0"/>
              </a:defRPr>
            </a:lvl1pPr>
          </a:lstStyle>
          <a:p>
            <a:pPr lvl="0"/>
            <a:r>
              <a:rPr lang="en-US" dirty="0"/>
              <a:t>Click to Enter </a:t>
            </a:r>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1881486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457200" y="243841"/>
            <a:ext cx="8229600" cy="615553"/>
          </a:xfrm>
          <a:noFill/>
        </p:spPr>
        <p:txBody>
          <a:bodyPr wrap="square" tIns="91440" bIns="91440" anchor="t" anchorCtr="0">
            <a:spAutoFit/>
          </a:bodyPr>
          <a:lstStyle>
            <a:lvl1pPr>
              <a:defRPr sz="2800"/>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914400" y="1828800"/>
            <a:ext cx="914400" cy="1219200"/>
          </a:xfrm>
        </p:spPr>
        <p:txBody>
          <a:bodyPr>
            <a:noAutofit/>
          </a:bodyPr>
          <a:lstStyle>
            <a:lvl1pPr marL="0" indent="0">
              <a:buNone/>
              <a:defRPr sz="1600"/>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457200" y="3048000"/>
            <a:ext cx="1828800" cy="609600"/>
          </a:xfrm>
        </p:spPr>
        <p:txBody>
          <a:bodyPr>
            <a:noAutofit/>
          </a:bodyPr>
          <a:lstStyle>
            <a:lvl1pPr marL="0" indent="0" algn="ctr">
              <a:buNone/>
              <a:defRPr sz="1600" b="1">
                <a:solidFill>
                  <a:schemeClr val="accent2"/>
                </a:solidFill>
              </a:defRPr>
            </a:lvl1pPr>
            <a:lvl2pPr marL="457189" indent="0">
              <a:buNone/>
              <a:defRPr sz="1600" b="1">
                <a:solidFill>
                  <a:schemeClr val="accent2"/>
                </a:solidFill>
              </a:defRPr>
            </a:lvl2pPr>
            <a:lvl3pPr marL="914378" indent="0">
              <a:buNone/>
              <a:defRPr sz="1400" b="1">
                <a:solidFill>
                  <a:schemeClr val="accent2"/>
                </a:solidFill>
              </a:defRPr>
            </a:lvl3pPr>
            <a:lvl4pPr marL="1371566" indent="0">
              <a:buNone/>
              <a:defRPr sz="1200" b="1">
                <a:solidFill>
                  <a:schemeClr val="accent2"/>
                </a:solidFill>
              </a:defRPr>
            </a:lvl4pPr>
            <a:lvl5pPr marL="1828754" indent="0">
              <a:buNone/>
              <a:defRPr sz="12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457200" y="3657600"/>
            <a:ext cx="1828800" cy="1219200"/>
          </a:xfrm>
        </p:spPr>
        <p:txBody>
          <a:bodyPr>
            <a:noAutofit/>
          </a:bodyPr>
          <a:lstStyle>
            <a:lvl1pPr marL="0" indent="0" algn="l">
              <a:buNone/>
              <a:defRPr sz="1400" b="0">
                <a:solidFill>
                  <a:schemeClr val="tx1"/>
                </a:solidFill>
              </a:defRPr>
            </a:lvl1pPr>
            <a:lvl2pPr marL="457189" indent="0">
              <a:buNone/>
              <a:defRPr sz="1600" b="1">
                <a:solidFill>
                  <a:schemeClr val="accent2"/>
                </a:solidFill>
              </a:defRPr>
            </a:lvl2pPr>
            <a:lvl3pPr marL="914378" indent="0">
              <a:buNone/>
              <a:defRPr sz="1400" b="1">
                <a:solidFill>
                  <a:schemeClr val="accent2"/>
                </a:solidFill>
              </a:defRPr>
            </a:lvl3pPr>
            <a:lvl4pPr marL="1371566" indent="0">
              <a:buNone/>
              <a:defRPr sz="1200" b="1">
                <a:solidFill>
                  <a:schemeClr val="accent2"/>
                </a:solidFill>
              </a:defRPr>
            </a:lvl4pPr>
            <a:lvl5pPr marL="1828754" indent="0">
              <a:buNone/>
              <a:defRPr sz="12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3035808" y="1828800"/>
            <a:ext cx="914400" cy="1219200"/>
          </a:xfrm>
        </p:spPr>
        <p:txBody>
          <a:bodyPr>
            <a:noAutofit/>
          </a:bodyPr>
          <a:lstStyle>
            <a:lvl1pPr marL="0" indent="0">
              <a:buNone/>
              <a:defRPr sz="1600"/>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2578608" y="3048000"/>
            <a:ext cx="1828800" cy="609600"/>
          </a:xfrm>
        </p:spPr>
        <p:txBody>
          <a:bodyPr>
            <a:noAutofit/>
          </a:bodyPr>
          <a:lstStyle>
            <a:lvl1pPr marL="0" indent="0" algn="ctr">
              <a:buNone/>
              <a:defRPr sz="1600" b="1">
                <a:solidFill>
                  <a:schemeClr val="accent2"/>
                </a:solidFill>
              </a:defRPr>
            </a:lvl1pPr>
            <a:lvl2pPr marL="457189" indent="0">
              <a:buNone/>
              <a:defRPr sz="1600" b="1">
                <a:solidFill>
                  <a:schemeClr val="accent2"/>
                </a:solidFill>
              </a:defRPr>
            </a:lvl2pPr>
            <a:lvl3pPr marL="914378" indent="0">
              <a:buNone/>
              <a:defRPr sz="1400" b="1">
                <a:solidFill>
                  <a:schemeClr val="accent2"/>
                </a:solidFill>
              </a:defRPr>
            </a:lvl3pPr>
            <a:lvl4pPr marL="1371566" indent="0">
              <a:buNone/>
              <a:defRPr sz="1200" b="1">
                <a:solidFill>
                  <a:schemeClr val="accent2"/>
                </a:solidFill>
              </a:defRPr>
            </a:lvl4pPr>
            <a:lvl5pPr marL="1828754" indent="0">
              <a:buNone/>
              <a:defRPr sz="12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2578608" y="3657600"/>
            <a:ext cx="1828800" cy="1219200"/>
          </a:xfrm>
        </p:spPr>
        <p:txBody>
          <a:bodyPr>
            <a:noAutofit/>
          </a:bodyPr>
          <a:lstStyle>
            <a:lvl1pPr marL="0" indent="0" algn="l">
              <a:buNone/>
              <a:defRPr sz="1400" b="0">
                <a:solidFill>
                  <a:schemeClr val="tx1"/>
                </a:solidFill>
              </a:defRPr>
            </a:lvl1pPr>
            <a:lvl2pPr marL="457189" indent="0">
              <a:buNone/>
              <a:defRPr sz="1600" b="1">
                <a:solidFill>
                  <a:schemeClr val="accent2"/>
                </a:solidFill>
              </a:defRPr>
            </a:lvl2pPr>
            <a:lvl3pPr marL="914378" indent="0">
              <a:buNone/>
              <a:defRPr sz="1400" b="1">
                <a:solidFill>
                  <a:schemeClr val="accent2"/>
                </a:solidFill>
              </a:defRPr>
            </a:lvl3pPr>
            <a:lvl4pPr marL="1371566" indent="0">
              <a:buNone/>
              <a:defRPr sz="1200" b="1">
                <a:solidFill>
                  <a:schemeClr val="accent2"/>
                </a:solidFill>
              </a:defRPr>
            </a:lvl4pPr>
            <a:lvl5pPr marL="1828754" indent="0">
              <a:buNone/>
              <a:defRPr sz="12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5193792" y="1828800"/>
            <a:ext cx="914400" cy="1219200"/>
          </a:xfrm>
        </p:spPr>
        <p:txBody>
          <a:bodyPr>
            <a:noAutofit/>
          </a:bodyPr>
          <a:lstStyle>
            <a:lvl1pPr marL="0" indent="0">
              <a:buNone/>
              <a:defRPr sz="1600"/>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4736592" y="3048000"/>
            <a:ext cx="1828800" cy="609600"/>
          </a:xfrm>
        </p:spPr>
        <p:txBody>
          <a:bodyPr>
            <a:noAutofit/>
          </a:bodyPr>
          <a:lstStyle>
            <a:lvl1pPr marL="0" indent="0" algn="ctr">
              <a:buNone/>
              <a:defRPr sz="1600" b="1">
                <a:solidFill>
                  <a:schemeClr val="accent2"/>
                </a:solidFill>
              </a:defRPr>
            </a:lvl1pPr>
            <a:lvl2pPr marL="457189" indent="0">
              <a:buNone/>
              <a:defRPr sz="1600" b="1">
                <a:solidFill>
                  <a:schemeClr val="accent2"/>
                </a:solidFill>
              </a:defRPr>
            </a:lvl2pPr>
            <a:lvl3pPr marL="914378" indent="0">
              <a:buNone/>
              <a:defRPr sz="1400" b="1">
                <a:solidFill>
                  <a:schemeClr val="accent2"/>
                </a:solidFill>
              </a:defRPr>
            </a:lvl3pPr>
            <a:lvl4pPr marL="1371566" indent="0">
              <a:buNone/>
              <a:defRPr sz="1200" b="1">
                <a:solidFill>
                  <a:schemeClr val="accent2"/>
                </a:solidFill>
              </a:defRPr>
            </a:lvl4pPr>
            <a:lvl5pPr marL="1828754" indent="0">
              <a:buNone/>
              <a:defRPr sz="12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4736592" y="3657599"/>
            <a:ext cx="1828800" cy="307777"/>
          </a:xfrm>
        </p:spPr>
        <p:txBody>
          <a:bodyPr>
            <a:spAutoFit/>
          </a:bodyPr>
          <a:lstStyle>
            <a:lvl1pPr marL="0" indent="0" algn="l">
              <a:buNone/>
              <a:defRPr sz="1400" b="0">
                <a:solidFill>
                  <a:schemeClr val="tx1"/>
                </a:solidFill>
              </a:defRPr>
            </a:lvl1pPr>
            <a:lvl2pPr marL="457189" indent="0">
              <a:buNone/>
              <a:defRPr sz="1600" b="1">
                <a:solidFill>
                  <a:schemeClr val="accent2"/>
                </a:solidFill>
              </a:defRPr>
            </a:lvl2pPr>
            <a:lvl3pPr marL="914378" indent="0">
              <a:buNone/>
              <a:defRPr sz="1400" b="1">
                <a:solidFill>
                  <a:schemeClr val="accent2"/>
                </a:solidFill>
              </a:defRPr>
            </a:lvl3pPr>
            <a:lvl4pPr marL="1371566" indent="0">
              <a:buNone/>
              <a:defRPr sz="1200" b="1">
                <a:solidFill>
                  <a:schemeClr val="accent2"/>
                </a:solidFill>
              </a:defRPr>
            </a:lvl4pPr>
            <a:lvl5pPr marL="1828754" indent="0">
              <a:buNone/>
              <a:defRPr sz="12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7315200" y="1828800"/>
            <a:ext cx="914400" cy="1219200"/>
          </a:xfrm>
        </p:spPr>
        <p:txBody>
          <a:bodyPr>
            <a:noAutofit/>
          </a:bodyPr>
          <a:lstStyle>
            <a:lvl1pPr marL="0" indent="0">
              <a:buNone/>
              <a:defRPr sz="1600"/>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6858000" y="3048000"/>
            <a:ext cx="1828800" cy="609600"/>
          </a:xfrm>
        </p:spPr>
        <p:txBody>
          <a:bodyPr>
            <a:noAutofit/>
          </a:bodyPr>
          <a:lstStyle>
            <a:lvl1pPr marL="0" indent="0" algn="ctr">
              <a:buNone/>
              <a:defRPr sz="1600" b="1">
                <a:solidFill>
                  <a:schemeClr val="accent2"/>
                </a:solidFill>
              </a:defRPr>
            </a:lvl1pPr>
            <a:lvl2pPr marL="457189" indent="0">
              <a:buNone/>
              <a:defRPr sz="1600" b="1">
                <a:solidFill>
                  <a:schemeClr val="accent2"/>
                </a:solidFill>
              </a:defRPr>
            </a:lvl2pPr>
            <a:lvl3pPr marL="914378" indent="0">
              <a:buNone/>
              <a:defRPr sz="1400" b="1">
                <a:solidFill>
                  <a:schemeClr val="accent2"/>
                </a:solidFill>
              </a:defRPr>
            </a:lvl3pPr>
            <a:lvl4pPr marL="1371566" indent="0">
              <a:buNone/>
              <a:defRPr sz="1200" b="1">
                <a:solidFill>
                  <a:schemeClr val="accent2"/>
                </a:solidFill>
              </a:defRPr>
            </a:lvl4pPr>
            <a:lvl5pPr marL="1828754" indent="0">
              <a:buNone/>
              <a:defRPr sz="12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6858000" y="3657600"/>
            <a:ext cx="1828800" cy="1219200"/>
          </a:xfrm>
        </p:spPr>
        <p:txBody>
          <a:bodyPr>
            <a:noAutofit/>
          </a:bodyPr>
          <a:lstStyle>
            <a:lvl1pPr marL="0" indent="0" algn="l">
              <a:buNone/>
              <a:defRPr sz="1400" b="0">
                <a:solidFill>
                  <a:schemeClr val="tx1"/>
                </a:solidFill>
              </a:defRPr>
            </a:lvl1pPr>
            <a:lvl2pPr marL="457189" indent="0">
              <a:buNone/>
              <a:defRPr sz="1600" b="1">
                <a:solidFill>
                  <a:schemeClr val="accent2"/>
                </a:solidFill>
              </a:defRPr>
            </a:lvl2pPr>
            <a:lvl3pPr marL="914378" indent="0">
              <a:buNone/>
              <a:defRPr sz="1400" b="1">
                <a:solidFill>
                  <a:schemeClr val="accent2"/>
                </a:solidFill>
              </a:defRPr>
            </a:lvl3pPr>
            <a:lvl4pPr marL="1371566" indent="0">
              <a:buNone/>
              <a:defRPr sz="1200" b="1">
                <a:solidFill>
                  <a:schemeClr val="accent2"/>
                </a:solidFill>
              </a:defRPr>
            </a:lvl4pPr>
            <a:lvl5pPr marL="1828754" indent="0">
              <a:buNone/>
              <a:defRPr sz="12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457200" y="5375365"/>
            <a:ext cx="8229600" cy="731520"/>
          </a:xfrm>
        </p:spPr>
        <p:txBody>
          <a:bodyPr anchor="b">
            <a:noAutofit/>
          </a:bodyPr>
          <a:lstStyle>
            <a:lvl1pPr marL="0" indent="0">
              <a:lnSpc>
                <a:spcPts val="800"/>
              </a:lnSpc>
              <a:spcBef>
                <a:spcPts val="0"/>
              </a:spcBef>
              <a:spcAft>
                <a:spcPts val="200"/>
              </a:spcAft>
              <a:buNone/>
              <a:defRPr sz="800">
                <a:solidFill>
                  <a:schemeClr val="accent6"/>
                </a:solidFill>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Tree>
    <p:extLst>
      <p:ext uri="{BB962C8B-B14F-4D97-AF65-F5344CB8AC3E}">
        <p14:creationId xmlns:p14="http://schemas.microsoft.com/office/powerpoint/2010/main" val="154283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4572000" y="6096"/>
            <a:ext cx="4572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5029200" y="731520"/>
            <a:ext cx="3657600" cy="4876800"/>
          </a:xfrm>
        </p:spPr>
        <p:txBody>
          <a:bodyPr/>
          <a:lstStyle>
            <a:lvl1pPr marL="264472" indent="-258122">
              <a:tabLst/>
              <a:defRPr sz="2000">
                <a:solidFill>
                  <a:schemeClr val="tx1"/>
                </a:solidFill>
              </a:defRPr>
            </a:lvl1pPr>
            <a:lvl2pPr marL="528942" indent="-264472">
              <a:tabLst/>
              <a:defRPr sz="1800">
                <a:solidFill>
                  <a:schemeClr val="tx1"/>
                </a:solidFill>
              </a:defRPr>
            </a:lvl2pPr>
            <a:lvl3pPr marL="822940" indent="-265169">
              <a:tabLst/>
              <a:defRPr sz="1600">
                <a:solidFill>
                  <a:schemeClr val="tx1"/>
                </a:solidFill>
              </a:defRPr>
            </a:lvl3pPr>
            <a:lvl4pPr marL="1087411" indent="-264472">
              <a:tabLst/>
              <a:defRPr sz="1600">
                <a:solidFill>
                  <a:schemeClr val="tx1"/>
                </a:solidFill>
              </a:defRPr>
            </a:lvl4pPr>
            <a:lvl5pPr marL="1351881" indent="-264472">
              <a:tabLst/>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457200" y="243841"/>
            <a:ext cx="3657600" cy="615553"/>
          </a:xfrm>
          <a:noFill/>
        </p:spPr>
        <p:txBody>
          <a:bodyPr wrap="square" tIns="91440" bIns="91440" anchor="t" anchorCtr="0">
            <a:spAutoFit/>
          </a:bodyPr>
          <a:lstStyle>
            <a:lvl1pPr>
              <a:defRPr sz="2800"/>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457200" y="5375365"/>
            <a:ext cx="8229600" cy="731520"/>
          </a:xfrm>
        </p:spPr>
        <p:txBody>
          <a:bodyPr anchor="b">
            <a:noAutofit/>
          </a:bodyPr>
          <a:lstStyle>
            <a:lvl1pPr marL="0" indent="0">
              <a:lnSpc>
                <a:spcPts val="800"/>
              </a:lnSpc>
              <a:spcBef>
                <a:spcPts val="0"/>
              </a:spcBef>
              <a:spcAft>
                <a:spcPts val="200"/>
              </a:spcAft>
              <a:buNone/>
              <a:defRPr sz="800">
                <a:solidFill>
                  <a:schemeClr val="accent6"/>
                </a:solidFill>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Tree>
    <p:extLst>
      <p:ext uri="{BB962C8B-B14F-4D97-AF65-F5344CB8AC3E}">
        <p14:creationId xmlns:p14="http://schemas.microsoft.com/office/powerpoint/2010/main" val="9899575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3" y="4"/>
            <a:ext cx="1144277"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Arial" panose="020B0604020202020204" pitchFamily="34" charset="0"/>
            </a:endParaRPr>
          </a:p>
        </p:txBody>
      </p:sp>
      <p:sp>
        <p:nvSpPr>
          <p:cNvPr id="3" name="Picture Placeholder 2"/>
          <p:cNvSpPr>
            <a:spLocks noGrp="1"/>
          </p:cNvSpPr>
          <p:nvPr>
            <p:ph type="pic" idx="1" hasCustomPrompt="1"/>
          </p:nvPr>
        </p:nvSpPr>
        <p:spPr>
          <a:xfrm>
            <a:off x="0" y="0"/>
            <a:ext cx="3200400" cy="6120384"/>
          </a:xfrm>
          <a:solidFill>
            <a:schemeClr val="bg2"/>
          </a:solidFill>
        </p:spPr>
        <p:txBody>
          <a:bodyPr anchor="ctr">
            <a:normAutofit/>
          </a:bodyPr>
          <a:lstStyle>
            <a:lvl1pPr marL="0" indent="0" algn="ctr">
              <a:buNone/>
              <a:defRPr sz="24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441394" y="6307057"/>
            <a:ext cx="375073" cy="365125"/>
          </a:xfr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3657600" y="5375365"/>
            <a:ext cx="5029200" cy="731520"/>
          </a:xfrm>
        </p:spPr>
        <p:txBody>
          <a:bodyPr anchor="b">
            <a:noAutofit/>
          </a:bodyPr>
          <a:lstStyle>
            <a:lvl1pPr marL="0" indent="0">
              <a:lnSpc>
                <a:spcPts val="800"/>
              </a:lnSpc>
              <a:spcBef>
                <a:spcPts val="0"/>
              </a:spcBef>
              <a:spcAft>
                <a:spcPts val="200"/>
              </a:spcAft>
              <a:buNone/>
              <a:defRPr sz="800">
                <a:solidFill>
                  <a:schemeClr val="accent6"/>
                </a:solidFill>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3657600" y="243841"/>
            <a:ext cx="5029200" cy="615553"/>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3657600" y="1584960"/>
            <a:ext cx="5029200" cy="402336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24781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5943600" y="0"/>
            <a:ext cx="3200400" cy="6120384"/>
          </a:xfrm>
          <a:solidFill>
            <a:srgbClr val="F1F1F2"/>
          </a:solidFill>
          <a:ln>
            <a:noFill/>
          </a:ln>
        </p:spPr>
        <p:txBody>
          <a:bodyPr anchor="ctr">
            <a:normAutofit/>
          </a:bodyPr>
          <a:lstStyle>
            <a:lvl1pPr marL="0" indent="0" algn="ctr">
              <a:buNone/>
              <a:defRPr sz="24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441394" y="6307057"/>
            <a:ext cx="375073"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457201" y="5375365"/>
            <a:ext cx="5029199" cy="731520"/>
          </a:xfrm>
        </p:spPr>
        <p:txBody>
          <a:bodyPr anchor="b">
            <a:noAutofit/>
          </a:bodyPr>
          <a:lstStyle>
            <a:lvl1pPr marL="0" indent="0">
              <a:lnSpc>
                <a:spcPts val="800"/>
              </a:lnSpc>
              <a:spcBef>
                <a:spcPts val="0"/>
              </a:spcBef>
              <a:spcAft>
                <a:spcPts val="200"/>
              </a:spcAft>
              <a:buNone/>
              <a:defRPr sz="800">
                <a:solidFill>
                  <a:schemeClr val="accent6"/>
                </a:solidFill>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457200" y="243841"/>
            <a:ext cx="5029200" cy="615553"/>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457200" y="1584960"/>
            <a:ext cx="5029200" cy="4023360"/>
          </a:xfrm>
          <a:prstGeom prst="rect">
            <a:avLst/>
          </a:prstGeom>
        </p:spPr>
        <p:txBody>
          <a:bodyPr/>
          <a:lstStyle>
            <a:lvl1pPr>
              <a:defRPr sz="1800">
                <a:solidFill>
                  <a:schemeClr val="tx1"/>
                </a:solidFill>
              </a:defRPr>
            </a:lvl1pPr>
            <a:lvl2pPr>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0774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5943600" y="0"/>
            <a:ext cx="3200400" cy="6120384"/>
          </a:xfrm>
          <a:solidFill>
            <a:srgbClr val="F1F1F2"/>
          </a:solidFill>
          <a:ln>
            <a:noFill/>
          </a:ln>
        </p:spPr>
        <p:txBody>
          <a:bodyPr anchor="ctr">
            <a:normAutofit/>
          </a:bodyPr>
          <a:lstStyle>
            <a:lvl1pPr marL="0" indent="0" algn="ctr">
              <a:buNone/>
              <a:defRPr sz="24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441394" y="6307057"/>
            <a:ext cx="375073"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457201" y="5375365"/>
            <a:ext cx="5029199" cy="731520"/>
          </a:xfrm>
        </p:spPr>
        <p:txBody>
          <a:bodyPr anchor="b">
            <a:noAutofit/>
          </a:bodyPr>
          <a:lstStyle>
            <a:lvl1pPr marL="0" indent="0">
              <a:lnSpc>
                <a:spcPts val="800"/>
              </a:lnSpc>
              <a:spcBef>
                <a:spcPts val="0"/>
              </a:spcBef>
              <a:spcAft>
                <a:spcPts val="200"/>
              </a:spcAft>
              <a:buNone/>
              <a:defRPr sz="800">
                <a:solidFill>
                  <a:schemeClr val="accent6"/>
                </a:solidFill>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457200" y="243841"/>
            <a:ext cx="5029200" cy="615553"/>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457200" y="1584960"/>
            <a:ext cx="5029200" cy="4023360"/>
          </a:xfrm>
          <a:prstGeom prst="rect">
            <a:avLst/>
          </a:prstGeom>
        </p:spPr>
        <p:txBody>
          <a:bodyPr/>
          <a:lstStyle>
            <a:lvl1pPr>
              <a:defRPr sz="1800">
                <a:solidFill>
                  <a:schemeClr val="tx1"/>
                </a:solidFill>
              </a:defRPr>
            </a:lvl1pPr>
            <a:lvl2pPr>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7"/>
            <a:ext cx="9144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9" y="5694908"/>
            <a:ext cx="1994425" cy="425477"/>
          </a:xfrm>
          <a:prstGeom prst="rect">
            <a:avLst/>
          </a:prstGeom>
        </p:spPr>
      </p:pic>
    </p:spTree>
    <p:extLst>
      <p:ext uri="{BB962C8B-B14F-4D97-AF65-F5344CB8AC3E}">
        <p14:creationId xmlns:p14="http://schemas.microsoft.com/office/powerpoint/2010/main" val="12330309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9144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457200" y="5375365"/>
            <a:ext cx="8229600" cy="731520"/>
          </a:xfrm>
        </p:spPr>
        <p:txBody>
          <a:bodyPr anchor="b">
            <a:noAutofit/>
          </a:bodyPr>
          <a:lstStyle>
            <a:lvl1pPr marL="0" indent="0">
              <a:lnSpc>
                <a:spcPts val="800"/>
              </a:lnSpc>
              <a:spcBef>
                <a:spcPts val="0"/>
              </a:spcBef>
              <a:spcAft>
                <a:spcPts val="200"/>
              </a:spcAft>
              <a:buNone/>
              <a:defRPr sz="800">
                <a:solidFill>
                  <a:schemeClr val="bg1"/>
                </a:solidFill>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Tree>
    <p:extLst>
      <p:ext uri="{BB962C8B-B14F-4D97-AF65-F5344CB8AC3E}">
        <p14:creationId xmlns:p14="http://schemas.microsoft.com/office/powerpoint/2010/main" val="6075630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800" y="2819400"/>
            <a:ext cx="3200400" cy="682752"/>
          </a:xfrm>
          <a:prstGeom prst="rect">
            <a:avLst/>
          </a:prstGeom>
        </p:spPr>
      </p:pic>
    </p:spTree>
    <p:extLst>
      <p:ext uri="{BB962C8B-B14F-4D97-AF65-F5344CB8AC3E}">
        <p14:creationId xmlns:p14="http://schemas.microsoft.com/office/powerpoint/2010/main" val="13597389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3"/>
            <a:ext cx="9144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srgbClr val="00AAC6"/>
              </a:solidFill>
              <a:latin typeface="Arial" panose="020B0604020202020204" pitchFamily="34" charset="0"/>
            </a:endParaRPr>
          </a:p>
        </p:txBody>
      </p:sp>
    </p:spTree>
    <p:extLst>
      <p:ext uri="{BB962C8B-B14F-4D97-AF65-F5344CB8AC3E}">
        <p14:creationId xmlns:p14="http://schemas.microsoft.com/office/powerpoint/2010/main" val="7685437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Tree>
    <p:extLst>
      <p:ext uri="{BB962C8B-B14F-4D97-AF65-F5344CB8AC3E}">
        <p14:creationId xmlns:p14="http://schemas.microsoft.com/office/powerpoint/2010/main" val="427690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6" name="Rectangle 5"/>
          <p:cNvSpPr/>
          <p:nvPr userDrawn="1"/>
        </p:nvSpPr>
        <p:spPr>
          <a:xfrm>
            <a:off x="0" y="0"/>
            <a:ext cx="9144000" cy="6291072"/>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400" baseline="0" dirty="0">
              <a:latin typeface="Arial" panose="020B0604020202020204" pitchFamily="34" charset="0"/>
              <a:cs typeface="Arial" panose="020B0604020202020204" pitchFamily="34" charset="0"/>
            </a:endParaRPr>
          </a:p>
        </p:txBody>
      </p:sp>
      <p:sp>
        <p:nvSpPr>
          <p:cNvPr id="11" name="Text Placeholder 10"/>
          <p:cNvSpPr>
            <a:spLocks noGrp="1"/>
          </p:cNvSpPr>
          <p:nvPr userDrawn="1">
            <p:ph type="body" sz="quarter" idx="10" hasCustomPrompt="1"/>
          </p:nvPr>
        </p:nvSpPr>
        <p:spPr>
          <a:xfrm>
            <a:off x="457200" y="825015"/>
            <a:ext cx="7315200" cy="3200396"/>
          </a:xfrm>
        </p:spPr>
        <p:txBody>
          <a:bodyPr anchor="b" anchorCtr="0"/>
          <a:lstStyle>
            <a:lvl1pPr marL="344488" indent="-344488">
              <a:lnSpc>
                <a:spcPts val="3600"/>
              </a:lnSpc>
              <a:spcAft>
                <a:spcPts val="0"/>
              </a:spcAft>
              <a:buNone/>
              <a:defRPr sz="3200" kern="400" baseline="0">
                <a:solidFill>
                  <a:schemeClr val="tx1"/>
                </a:solidFill>
                <a:latin typeface="Arial Black" panose="020B0A04020102020204" pitchFamily="34"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 Click here to enter quote text. Enter a space after the quote mark and the text will indent automatically.”</a:t>
            </a:r>
          </a:p>
        </p:txBody>
      </p:sp>
      <p:sp>
        <p:nvSpPr>
          <p:cNvPr id="13" name="Text Placeholder 12"/>
          <p:cNvSpPr>
            <a:spLocks noGrp="1"/>
          </p:cNvSpPr>
          <p:nvPr userDrawn="1">
            <p:ph type="body" sz="quarter" idx="11" hasCustomPrompt="1"/>
          </p:nvPr>
        </p:nvSpPr>
        <p:spPr>
          <a:xfrm>
            <a:off x="808469" y="4194261"/>
            <a:ext cx="6949440" cy="228600"/>
          </a:xfrm>
        </p:spPr>
        <p:txBody>
          <a:bodyPr/>
          <a:lstStyle>
            <a:lvl1pPr marL="0" indent="0">
              <a:lnSpc>
                <a:spcPct val="100000"/>
              </a:lnSpc>
              <a:spcAft>
                <a:spcPts val="0"/>
              </a:spcAft>
              <a:buNone/>
              <a:defRPr sz="1400" kern="400" baseline="0">
                <a:solidFill>
                  <a:schemeClr val="tx2"/>
                </a:solidFill>
                <a:latin typeface="Arial Black" panose="020B0A04020102020204" pitchFamily="34" charset="0"/>
              </a:defRPr>
            </a:lvl1pPr>
          </a:lstStyle>
          <a:p>
            <a:pPr lvl="0"/>
            <a:r>
              <a:rPr lang="en-US" dirty="0"/>
              <a:t>Click to Enter </a:t>
            </a:r>
            <a:r>
              <a:rPr lang="en-US" dirty="0" err="1"/>
              <a:t>Firstname</a:t>
            </a:r>
            <a:r>
              <a:rPr lang="en-US" dirty="0"/>
              <a:t> </a:t>
            </a:r>
            <a:r>
              <a:rPr lang="en-US" dirty="0" err="1"/>
              <a:t>Lastname</a:t>
            </a:r>
            <a:endParaRPr lang="en-US" dirty="0"/>
          </a:p>
        </p:txBody>
      </p:sp>
      <p:cxnSp>
        <p:nvCxnSpPr>
          <p:cNvPr id="14" name="Straight Connector 13"/>
          <p:cNvCxnSpPr/>
          <p:nvPr userDrawn="1"/>
        </p:nvCxnSpPr>
        <p:spPr>
          <a:xfrm>
            <a:off x="0" y="6270172"/>
            <a:ext cx="9144000" cy="0"/>
          </a:xfrm>
          <a:prstGeom prst="line">
            <a:avLst/>
          </a:prstGeom>
          <a:ln w="38100" cap="sq"/>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2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ern="400" baseline="0"/>
            </a:lvl1pPr>
          </a:lstStyle>
          <a:p>
            <a:r>
              <a:rPr lang="en-US" dirty="0"/>
              <a:t>Click to Enter One or </a:t>
            </a:r>
            <a:br>
              <a:rPr lang="en-US" dirty="0"/>
            </a:br>
            <a:r>
              <a:rPr lang="en-US" dirty="0"/>
              <a:t>Two-Line Slide Title</a:t>
            </a:r>
          </a:p>
        </p:txBody>
      </p:sp>
      <p:sp>
        <p:nvSpPr>
          <p:cNvPr id="3" name="Content Placeholder 2"/>
          <p:cNvSpPr>
            <a:spLocks noGrp="1"/>
          </p:cNvSpPr>
          <p:nvPr>
            <p:ph idx="1" hasCustomPrompt="1"/>
          </p:nvPr>
        </p:nvSpPr>
        <p:spPr>
          <a:xfrm>
            <a:off x="457200" y="1524000"/>
            <a:ext cx="8229600" cy="4297680"/>
          </a:xfrm>
        </p:spPr>
        <p:txBody>
          <a:bodyPr/>
          <a:lstStyle>
            <a:lvl1pPr>
              <a:lnSpc>
                <a:spcPct val="100000"/>
              </a:lnSpc>
              <a:spcBef>
                <a:spcPts val="0"/>
              </a:spcBef>
              <a:spcAft>
                <a:spcPts val="1200"/>
              </a:spcAft>
              <a:defRPr kern="400" baseline="0"/>
            </a:lvl1pPr>
            <a:lvl2pPr>
              <a:lnSpc>
                <a:spcPct val="100000"/>
              </a:lnSpc>
              <a:spcBef>
                <a:spcPts val="0"/>
              </a:spcBef>
              <a:spcAft>
                <a:spcPts val="1200"/>
              </a:spcAft>
              <a:defRPr kern="400" baseline="0"/>
            </a:lvl2pPr>
            <a:lvl3pPr>
              <a:lnSpc>
                <a:spcPct val="100000"/>
              </a:lnSpc>
              <a:spcBef>
                <a:spcPts val="0"/>
              </a:spcBef>
              <a:spcAft>
                <a:spcPts val="1200"/>
              </a:spcAft>
              <a:defRPr kern="400" baseline="0"/>
            </a:lvl3pPr>
            <a:lvl4pPr>
              <a:lnSpc>
                <a:spcPct val="100000"/>
              </a:lnSpc>
              <a:spcBef>
                <a:spcPts val="0"/>
              </a:spcBef>
              <a:spcAft>
                <a:spcPts val="1200"/>
              </a:spcAft>
              <a:defRPr kern="400" baseline="0"/>
            </a:lvl4pPr>
            <a:lvl5pPr>
              <a:lnSpc>
                <a:spcPct val="100000"/>
              </a:lnSpc>
              <a:spcBef>
                <a:spcPts val="0"/>
              </a:spcBef>
              <a:spcAft>
                <a:spcPts val="1200"/>
              </a:spcAft>
              <a:defRPr kern="400" baseline="0"/>
            </a:lvl5pPr>
          </a:lstStyle>
          <a:p>
            <a:pPr lvl="0"/>
            <a:r>
              <a:rPr lang="en-US" dirty="0"/>
              <a:t>Click to edit text or click an icon to insert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3482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ern="400" baseline="0"/>
            </a:lvl1pPr>
          </a:lstStyle>
          <a:p>
            <a:r>
              <a:rPr lang="en-US" dirty="0"/>
              <a:t>Click to Enter One or </a:t>
            </a:r>
            <a:br>
              <a:rPr lang="en-US" dirty="0"/>
            </a:br>
            <a:r>
              <a:rPr lang="en-US" dirty="0"/>
              <a:t>Two-Line Slide Title</a:t>
            </a:r>
          </a:p>
        </p:txBody>
      </p:sp>
      <p:sp>
        <p:nvSpPr>
          <p:cNvPr id="6" name="Text Placeholder 5"/>
          <p:cNvSpPr>
            <a:spLocks noGrp="1"/>
          </p:cNvSpPr>
          <p:nvPr>
            <p:ph type="body" sz="quarter" idx="11" hasCustomPrompt="1"/>
          </p:nvPr>
        </p:nvSpPr>
        <p:spPr>
          <a:xfrm>
            <a:off x="457200" y="1892427"/>
            <a:ext cx="5212080" cy="4297680"/>
          </a:xfrm>
        </p:spPr>
        <p:txBody>
          <a:bodyPr/>
          <a:lstStyle>
            <a:lvl1pPr>
              <a:spcBef>
                <a:spcPts val="0"/>
              </a:spcBef>
              <a:spcAft>
                <a:spcPts val="1200"/>
              </a:spcAft>
              <a:defRPr kern="400" baseline="0"/>
            </a:lvl1pPr>
            <a:lvl2pPr>
              <a:spcBef>
                <a:spcPts val="0"/>
              </a:spcBef>
              <a:spcAft>
                <a:spcPts val="1200"/>
              </a:spcAft>
              <a:defRPr kern="400" baseline="0"/>
            </a:lvl2pPr>
            <a:lvl3pPr>
              <a:spcBef>
                <a:spcPts val="0"/>
              </a:spcBef>
              <a:spcAft>
                <a:spcPts val="1200"/>
              </a:spcAft>
              <a:defRPr kern="400" baseline="0"/>
            </a:lvl3pPr>
            <a:lvl4pPr>
              <a:spcBef>
                <a:spcPts val="0"/>
              </a:spcBef>
              <a:spcAft>
                <a:spcPts val="1200"/>
              </a:spcAft>
              <a:defRPr kern="400" baseline="0"/>
            </a:lvl4pPr>
            <a:lvl5pPr>
              <a:spcBef>
                <a:spcPts val="0"/>
              </a:spcBef>
              <a:spcAft>
                <a:spcPts val="1200"/>
              </a:spcAft>
              <a:defRPr kern="4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064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5212080" cy="923330"/>
          </a:xfrm>
        </p:spPr>
        <p:txBody>
          <a:bodyPr/>
          <a:lstStyle>
            <a:lvl1pPr>
              <a:defRPr kern="400" baseline="0"/>
            </a:lvl1pPr>
          </a:lstStyle>
          <a:p>
            <a:r>
              <a:rPr lang="en-US" dirty="0"/>
              <a:t>Click to Enter One or </a:t>
            </a:r>
            <a:br>
              <a:rPr lang="en-US" dirty="0"/>
            </a:br>
            <a:r>
              <a:rPr lang="en-US" dirty="0"/>
              <a:t>Two-Line Slide Title</a:t>
            </a:r>
          </a:p>
        </p:txBody>
      </p:sp>
      <p:sp>
        <p:nvSpPr>
          <p:cNvPr id="6" name="Text Placeholder 5"/>
          <p:cNvSpPr>
            <a:spLocks noGrp="1"/>
          </p:cNvSpPr>
          <p:nvPr>
            <p:ph type="body" sz="quarter" idx="11" hasCustomPrompt="1"/>
          </p:nvPr>
        </p:nvSpPr>
        <p:spPr>
          <a:xfrm>
            <a:off x="457200" y="1895407"/>
            <a:ext cx="5212080" cy="4297680"/>
          </a:xfrm>
        </p:spPr>
        <p:txBody>
          <a:bodyPr/>
          <a:lstStyle>
            <a:lvl1pPr>
              <a:spcBef>
                <a:spcPts val="0"/>
              </a:spcBef>
              <a:spcAft>
                <a:spcPts val="1200"/>
              </a:spcAft>
              <a:defRPr kern="400" baseline="0"/>
            </a:lvl1pPr>
            <a:lvl2pPr>
              <a:spcBef>
                <a:spcPts val="0"/>
              </a:spcBef>
              <a:spcAft>
                <a:spcPts val="1200"/>
              </a:spcAft>
              <a:defRPr kern="400" baseline="0"/>
            </a:lvl2pPr>
            <a:lvl3pPr>
              <a:spcBef>
                <a:spcPts val="0"/>
              </a:spcBef>
              <a:spcAft>
                <a:spcPts val="1200"/>
              </a:spcAft>
              <a:defRPr kern="400" baseline="0"/>
            </a:lvl3pPr>
            <a:lvl4pPr>
              <a:spcBef>
                <a:spcPts val="0"/>
              </a:spcBef>
              <a:spcAft>
                <a:spcPts val="1200"/>
              </a:spcAft>
              <a:defRPr kern="400" baseline="0"/>
            </a:lvl4pPr>
            <a:lvl5pPr>
              <a:spcBef>
                <a:spcPts val="0"/>
              </a:spcBef>
              <a:spcAft>
                <a:spcPts val="1200"/>
              </a:spcAft>
              <a:defRPr kern="4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2" hasCustomPrompt="1"/>
          </p:nvPr>
        </p:nvSpPr>
        <p:spPr>
          <a:xfrm>
            <a:off x="5852160" y="128016"/>
            <a:ext cx="3291840" cy="6729984"/>
          </a:xfrm>
          <a:blipFill>
            <a:blip r:embed="rId2"/>
            <a:stretch>
              <a:fillRect/>
            </a:stretch>
          </a:blipFill>
        </p:spPr>
        <p:txBody>
          <a:bodyPr lIns="91440" tIns="1965960" anchor="t" anchorCtr="0"/>
          <a:lstStyle>
            <a:lvl1pPr marL="0" indent="0" algn="ctr">
              <a:buNone/>
              <a:defRPr kern="400" baseline="0">
                <a:solidFill>
                  <a:schemeClr val="accent4"/>
                </a:solidFill>
              </a:defRPr>
            </a:lvl1pPr>
          </a:lstStyle>
          <a:p>
            <a:r>
              <a:rPr lang="en-US" dirty="0"/>
              <a:t>Click the icon to add an image</a:t>
            </a:r>
          </a:p>
        </p:txBody>
      </p:sp>
    </p:spTree>
    <p:extLst>
      <p:ext uri="{BB962C8B-B14F-4D97-AF65-F5344CB8AC3E}">
        <p14:creationId xmlns:p14="http://schemas.microsoft.com/office/powerpoint/2010/main" val="3873922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2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5212080" cy="923330"/>
          </a:xfrm>
        </p:spPr>
        <p:txBody>
          <a:bodyPr/>
          <a:lstStyle>
            <a:lvl1pPr>
              <a:defRPr kern="400" baseline="0"/>
            </a:lvl1pPr>
          </a:lstStyle>
          <a:p>
            <a:r>
              <a:rPr lang="en-US" dirty="0"/>
              <a:t>Click to Enter One or </a:t>
            </a:r>
            <a:br>
              <a:rPr lang="en-US" dirty="0"/>
            </a:br>
            <a:r>
              <a:rPr lang="en-US" dirty="0"/>
              <a:t>Two-Line Slide Title</a:t>
            </a:r>
          </a:p>
        </p:txBody>
      </p:sp>
      <p:sp>
        <p:nvSpPr>
          <p:cNvPr id="6" name="Text Placeholder 5"/>
          <p:cNvSpPr>
            <a:spLocks noGrp="1"/>
          </p:cNvSpPr>
          <p:nvPr>
            <p:ph type="body" sz="quarter" idx="11" hasCustomPrompt="1"/>
          </p:nvPr>
        </p:nvSpPr>
        <p:spPr>
          <a:xfrm>
            <a:off x="457200" y="1892427"/>
            <a:ext cx="5212080" cy="4297680"/>
          </a:xfrm>
        </p:spPr>
        <p:txBody>
          <a:bodyPr/>
          <a:lstStyle>
            <a:lvl1pPr>
              <a:spcBef>
                <a:spcPts val="0"/>
              </a:spcBef>
              <a:spcAft>
                <a:spcPts val="1200"/>
              </a:spcAft>
              <a:defRPr kern="400" baseline="0"/>
            </a:lvl1pPr>
            <a:lvl2pPr>
              <a:spcBef>
                <a:spcPts val="0"/>
              </a:spcBef>
              <a:spcAft>
                <a:spcPts val="1200"/>
              </a:spcAft>
              <a:defRPr kern="400" baseline="0"/>
            </a:lvl2pPr>
            <a:lvl3pPr>
              <a:spcBef>
                <a:spcPts val="0"/>
              </a:spcBef>
              <a:spcAft>
                <a:spcPts val="1200"/>
              </a:spcAft>
              <a:defRPr kern="400" baseline="0"/>
            </a:lvl3pPr>
            <a:lvl4pPr>
              <a:spcBef>
                <a:spcPts val="0"/>
              </a:spcBef>
              <a:spcAft>
                <a:spcPts val="1200"/>
              </a:spcAft>
              <a:defRPr kern="400" baseline="0"/>
            </a:lvl4pPr>
            <a:lvl5pPr>
              <a:spcBef>
                <a:spcPts val="0"/>
              </a:spcBef>
              <a:spcAft>
                <a:spcPts val="1200"/>
              </a:spcAft>
              <a:defRPr kern="4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2" hasCustomPrompt="1"/>
          </p:nvPr>
        </p:nvSpPr>
        <p:spPr>
          <a:xfrm>
            <a:off x="5852160" y="128016"/>
            <a:ext cx="3291840" cy="2788920"/>
          </a:xfrm>
          <a:blipFill>
            <a:blip r:embed="rId2"/>
            <a:stretch>
              <a:fillRect/>
            </a:stretch>
          </a:blipFill>
        </p:spPr>
        <p:txBody>
          <a:bodyPr lIns="91440" tIns="548640" anchor="t" anchorCtr="0"/>
          <a:lstStyle>
            <a:lvl1pPr marL="0" indent="0" algn="ctr">
              <a:buNone/>
              <a:defRPr kern="400" baseline="0">
                <a:solidFill>
                  <a:schemeClr val="accent4"/>
                </a:solidFill>
              </a:defRPr>
            </a:lvl1pPr>
          </a:lstStyle>
          <a:p>
            <a:r>
              <a:rPr lang="en-US" dirty="0"/>
              <a:t>Click the icon to add an image</a:t>
            </a:r>
          </a:p>
        </p:txBody>
      </p:sp>
      <p:sp>
        <p:nvSpPr>
          <p:cNvPr id="9" name="Picture Placeholder 3"/>
          <p:cNvSpPr>
            <a:spLocks noGrp="1"/>
          </p:cNvSpPr>
          <p:nvPr>
            <p:ph type="pic" sz="quarter" idx="13" hasCustomPrompt="1"/>
          </p:nvPr>
        </p:nvSpPr>
        <p:spPr>
          <a:xfrm>
            <a:off x="5852160" y="2919350"/>
            <a:ext cx="3291840" cy="3938650"/>
          </a:xfrm>
          <a:blipFill>
            <a:blip r:embed="rId2"/>
            <a:stretch>
              <a:fillRect/>
            </a:stretch>
          </a:blipFill>
        </p:spPr>
        <p:txBody>
          <a:bodyPr lIns="91440" tIns="1097280" anchor="t" anchorCtr="0"/>
          <a:lstStyle>
            <a:lvl1pPr marL="0" indent="0" algn="ctr">
              <a:buNone/>
              <a:defRPr kern="400" baseline="0">
                <a:solidFill>
                  <a:schemeClr val="accent4"/>
                </a:solidFill>
              </a:defRPr>
            </a:lvl1pPr>
          </a:lstStyle>
          <a:p>
            <a:r>
              <a:rPr lang="en-US" dirty="0"/>
              <a:t>Click the icon to add an image</a:t>
            </a:r>
          </a:p>
        </p:txBody>
      </p:sp>
    </p:spTree>
    <p:extLst>
      <p:ext uri="{BB962C8B-B14F-4D97-AF65-F5344CB8AC3E}">
        <p14:creationId xmlns:p14="http://schemas.microsoft.com/office/powerpoint/2010/main" val="3358703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923330"/>
          </a:xfrm>
        </p:spPr>
        <p:txBody>
          <a:bodyPr/>
          <a:lstStyle>
            <a:lvl1pPr>
              <a:defRPr kern="400" baseline="0"/>
            </a:lvl1pPr>
          </a:lstStyle>
          <a:p>
            <a:r>
              <a:rPr lang="en-US" dirty="0"/>
              <a:t>Click to Enter One or </a:t>
            </a:r>
            <a:br>
              <a:rPr lang="en-US" dirty="0"/>
            </a:br>
            <a:r>
              <a:rPr lang="en-US" dirty="0"/>
              <a:t>Two-Line Slide Title</a:t>
            </a:r>
          </a:p>
        </p:txBody>
      </p:sp>
      <p:sp>
        <p:nvSpPr>
          <p:cNvPr id="6" name="Text Placeholder 5"/>
          <p:cNvSpPr>
            <a:spLocks noGrp="1"/>
          </p:cNvSpPr>
          <p:nvPr>
            <p:ph type="body" sz="quarter" idx="11" hasCustomPrompt="1"/>
          </p:nvPr>
        </p:nvSpPr>
        <p:spPr>
          <a:xfrm>
            <a:off x="457200" y="1892427"/>
            <a:ext cx="3840480" cy="4297680"/>
          </a:xfrm>
        </p:spPr>
        <p:txBody>
          <a:bodyPr/>
          <a:lstStyle>
            <a:lvl1pPr>
              <a:spcBef>
                <a:spcPts val="0"/>
              </a:spcBef>
              <a:spcAft>
                <a:spcPts val="1200"/>
              </a:spcAft>
              <a:defRPr kern="400" baseline="0"/>
            </a:lvl1pPr>
            <a:lvl2pPr>
              <a:spcBef>
                <a:spcPts val="0"/>
              </a:spcBef>
              <a:spcAft>
                <a:spcPts val="1200"/>
              </a:spcAft>
              <a:defRPr kern="400" baseline="0"/>
            </a:lvl2pPr>
            <a:lvl3pPr>
              <a:spcBef>
                <a:spcPts val="0"/>
              </a:spcBef>
              <a:spcAft>
                <a:spcPts val="1200"/>
              </a:spcAft>
              <a:defRPr kern="400" baseline="0"/>
            </a:lvl3pPr>
            <a:lvl4pPr>
              <a:spcBef>
                <a:spcPts val="0"/>
              </a:spcBef>
              <a:spcAft>
                <a:spcPts val="1200"/>
              </a:spcAft>
              <a:defRPr kern="400" baseline="0"/>
            </a:lvl4pPr>
            <a:lvl5pPr>
              <a:spcBef>
                <a:spcPts val="0"/>
              </a:spcBef>
              <a:spcAft>
                <a:spcPts val="1200"/>
              </a:spcAft>
              <a:defRPr kern="4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3" hasCustomPrompt="1"/>
          </p:nvPr>
        </p:nvSpPr>
        <p:spPr>
          <a:xfrm>
            <a:off x="4846320" y="1892427"/>
            <a:ext cx="3840480" cy="4297680"/>
          </a:xfrm>
        </p:spPr>
        <p:txBody>
          <a:bodyPr/>
          <a:lstStyle>
            <a:lvl1pPr>
              <a:spcBef>
                <a:spcPts val="0"/>
              </a:spcBef>
              <a:spcAft>
                <a:spcPts val="1200"/>
              </a:spcAft>
              <a:defRPr kern="400" baseline="0"/>
            </a:lvl1pPr>
            <a:lvl2pPr>
              <a:spcBef>
                <a:spcPts val="0"/>
              </a:spcBef>
              <a:spcAft>
                <a:spcPts val="1200"/>
              </a:spcAft>
              <a:defRPr kern="400" baseline="0"/>
            </a:lvl2pPr>
            <a:lvl3pPr>
              <a:spcBef>
                <a:spcPts val="0"/>
              </a:spcBef>
              <a:spcAft>
                <a:spcPts val="1200"/>
              </a:spcAft>
              <a:defRPr kern="400" baseline="0"/>
            </a:lvl3pPr>
            <a:lvl4pPr>
              <a:spcBef>
                <a:spcPts val="0"/>
              </a:spcBef>
              <a:spcAft>
                <a:spcPts val="1200"/>
              </a:spcAft>
              <a:defRPr kern="400" baseline="0"/>
            </a:lvl4pPr>
            <a:lvl5pPr>
              <a:spcBef>
                <a:spcPts val="0"/>
              </a:spcBef>
              <a:spcAft>
                <a:spcPts val="1200"/>
              </a:spcAft>
              <a:defRPr kern="4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884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lvl1pPr>
          </a:lstStyle>
          <a:p>
            <a:r>
              <a:rPr lang="en-US" dirty="0"/>
              <a:t>Click to Enter One or </a:t>
            </a:r>
            <a:br>
              <a:rPr lang="en-US" dirty="0"/>
            </a:br>
            <a:r>
              <a:rPr lang="en-US" dirty="0"/>
              <a:t>Two-Line Slide Title</a:t>
            </a:r>
          </a:p>
        </p:txBody>
      </p:sp>
    </p:spTree>
    <p:extLst>
      <p:ext uri="{BB962C8B-B14F-4D97-AF65-F5344CB8AC3E}">
        <p14:creationId xmlns:p14="http://schemas.microsoft.com/office/powerpoint/2010/main" val="1699389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309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0"/>
            <a:ext cx="8229600" cy="4671069"/>
          </a:xfrm>
        </p:spPr>
        <p:txBody>
          <a:bodyPr>
            <a:normAutofit/>
          </a:bodyPr>
          <a:lstStyle>
            <a:lvl1pPr>
              <a:lnSpc>
                <a:spcPct val="100000"/>
              </a:lnSpc>
              <a:spcAft>
                <a:spcPts val="600"/>
              </a:spcAft>
              <a:defRPr sz="2000"/>
            </a:lvl1pPr>
            <a:lvl2pPr>
              <a:lnSpc>
                <a:spcPct val="100000"/>
              </a:lnSpc>
              <a:spcAft>
                <a:spcPts val="600"/>
              </a:spcAft>
              <a:defRPr sz="1800"/>
            </a:lvl2pPr>
            <a:lvl3pPr>
              <a:lnSpc>
                <a:spcPct val="100000"/>
              </a:lnSpc>
              <a:spcAft>
                <a:spcPts val="600"/>
              </a:spcAft>
              <a:defRPr sz="1600"/>
            </a:lvl3pPr>
            <a:lvl4pPr>
              <a:lnSpc>
                <a:spcPct val="100000"/>
              </a:lnSpc>
              <a:spcAft>
                <a:spcPts val="600"/>
              </a:spcAft>
              <a:defRPr sz="1400"/>
            </a:lvl4pPr>
            <a:lvl5pPr>
              <a:lnSpc>
                <a:spcPct val="100000"/>
              </a:lnSpc>
              <a:spcAft>
                <a:spcPts val="600"/>
              </a:spcAft>
              <a:defRPr sz="14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9527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5" name="Rectangle 4"/>
          <p:cNvSpPr/>
          <p:nvPr userDrawn="1"/>
        </p:nvSpPr>
        <p:spPr>
          <a:xfrm>
            <a:off x="0" y="0"/>
            <a:ext cx="9144000" cy="3895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400" baseline="0" dirty="0">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457200"/>
            <a:ext cx="1563624" cy="335062"/>
          </a:xfrm>
          <a:prstGeom prst="rect">
            <a:avLst/>
          </a:prstGeom>
        </p:spPr>
      </p:pic>
      <p:sp>
        <p:nvSpPr>
          <p:cNvPr id="14" name="Title 1"/>
          <p:cNvSpPr>
            <a:spLocks noGrp="1"/>
          </p:cNvSpPr>
          <p:nvPr>
            <p:ph type="ctrTitle" hasCustomPrompt="1"/>
          </p:nvPr>
        </p:nvSpPr>
        <p:spPr>
          <a:xfrm>
            <a:off x="457200" y="4224147"/>
            <a:ext cx="5212080" cy="923330"/>
          </a:xfrm>
        </p:spPr>
        <p:txBody>
          <a:bodyPr anchor="b" anchorCtr="0"/>
          <a:lstStyle>
            <a:lvl1pPr>
              <a:lnSpc>
                <a:spcPts val="3600"/>
              </a:lnSpc>
              <a:defRPr sz="3200" kern="400" baseline="0"/>
            </a:lvl1pPr>
          </a:lstStyle>
          <a:p>
            <a:r>
              <a:rPr lang="en-US" dirty="0"/>
              <a:t>Click to Enter Presentation Title</a:t>
            </a:r>
          </a:p>
        </p:txBody>
      </p:sp>
      <p:sp>
        <p:nvSpPr>
          <p:cNvPr id="15" name="Subtitle 2"/>
          <p:cNvSpPr>
            <a:spLocks noGrp="1"/>
          </p:cNvSpPr>
          <p:nvPr>
            <p:ph type="subTitle" idx="1" hasCustomPrompt="1"/>
          </p:nvPr>
        </p:nvSpPr>
        <p:spPr>
          <a:xfrm>
            <a:off x="457200" y="5190334"/>
            <a:ext cx="5212080" cy="246888"/>
          </a:xfrm>
        </p:spPr>
        <p:txBody>
          <a:bodyPr anchor="b" anchorCtr="0"/>
          <a:lstStyle>
            <a:lvl1pPr marL="0" indent="0" algn="l">
              <a:lnSpc>
                <a:spcPct val="100000"/>
              </a:lnSpc>
              <a:spcBef>
                <a:spcPts val="0"/>
              </a:spcBef>
              <a:spcAft>
                <a:spcPts val="0"/>
              </a:spcAft>
              <a:buNone/>
              <a:defRPr sz="1600" kern="400" baseline="0">
                <a:solidFill>
                  <a:schemeClr val="bg2"/>
                </a:solidFill>
                <a:latin typeface="Arial Black" panose="020B0A04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Enter Presentation Subtitle</a:t>
            </a:r>
          </a:p>
        </p:txBody>
      </p:sp>
      <p:sp>
        <p:nvSpPr>
          <p:cNvPr id="17" name="Text Placeholder 8"/>
          <p:cNvSpPr>
            <a:spLocks noGrp="1"/>
          </p:cNvSpPr>
          <p:nvPr>
            <p:ph type="body" sz="quarter" idx="10" hasCustomPrompt="1"/>
          </p:nvPr>
        </p:nvSpPr>
        <p:spPr>
          <a:xfrm>
            <a:off x="457200" y="5669280"/>
            <a:ext cx="5212080" cy="228600"/>
          </a:xfrm>
        </p:spPr>
        <p:txBody>
          <a:bodyPr/>
          <a:lstStyle>
            <a:lvl1pPr marL="0" indent="0">
              <a:lnSpc>
                <a:spcPct val="100000"/>
              </a:lnSpc>
              <a:spcBef>
                <a:spcPts val="0"/>
              </a:spcBef>
              <a:spcAft>
                <a:spcPts val="0"/>
              </a:spcAft>
              <a:buNone/>
              <a:defRPr sz="1400" kern="400" baseline="0">
                <a:solidFill>
                  <a:schemeClr val="accent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Enter Month XX, 20XX</a:t>
            </a:r>
          </a:p>
        </p:txBody>
      </p:sp>
      <p:cxnSp>
        <p:nvCxnSpPr>
          <p:cNvPr id="18" name="Straight Connector 17"/>
          <p:cNvCxnSpPr/>
          <p:nvPr userDrawn="1"/>
        </p:nvCxnSpPr>
        <p:spPr>
          <a:xfrm>
            <a:off x="457200" y="5577354"/>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457200" y="6513834"/>
            <a:ext cx="3657600" cy="130805"/>
          </a:xfrm>
          <a:prstGeom prst="rect">
            <a:avLst/>
          </a:prstGeom>
          <a:noFill/>
        </p:spPr>
        <p:txBody>
          <a:bodyPr wrap="square" lIns="0" tIns="0" rIns="0" bIns="0" rtlCol="0">
            <a:spAutoFit/>
          </a:bodyPr>
          <a:lstStyle/>
          <a:p>
            <a:pPr lvl="0"/>
            <a:r>
              <a:rPr lang="en-US" sz="850" b="0" kern="400" baseline="0" dirty="0">
                <a:solidFill>
                  <a:schemeClr val="tx2"/>
                </a:solidFill>
                <a:latin typeface="Arial" panose="020B0604020202020204" pitchFamily="34" charset="0"/>
                <a:cs typeface="Arial" panose="020B0604020202020204" pitchFamily="34" charset="0"/>
              </a:rPr>
              <a:t>© Harvard Pilgrim Health Care</a:t>
            </a:r>
          </a:p>
        </p:txBody>
      </p:sp>
    </p:spTree>
    <p:extLst>
      <p:ext uri="{BB962C8B-B14F-4D97-AF65-F5344CB8AC3E}">
        <p14:creationId xmlns:p14="http://schemas.microsoft.com/office/powerpoint/2010/main" val="4061983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over Lifestyle 18">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904043"/>
          </a:xfrm>
          <a:prstGeom prst="rect">
            <a:avLst/>
          </a:prstGeom>
        </p:spPr>
      </p:pic>
      <p:sp>
        <p:nvSpPr>
          <p:cNvPr id="14" name="Title 1"/>
          <p:cNvSpPr>
            <a:spLocks noGrp="1"/>
          </p:cNvSpPr>
          <p:nvPr>
            <p:ph type="ctrTitle" hasCustomPrompt="1"/>
          </p:nvPr>
        </p:nvSpPr>
        <p:spPr>
          <a:xfrm>
            <a:off x="457200" y="4224528"/>
            <a:ext cx="5212080" cy="923330"/>
          </a:xfrm>
        </p:spPr>
        <p:txBody>
          <a:bodyPr anchor="b" anchorCtr="0"/>
          <a:lstStyle>
            <a:lvl1pPr>
              <a:lnSpc>
                <a:spcPts val="3600"/>
              </a:lnSpc>
              <a:defRPr sz="3200" kern="400" baseline="0"/>
            </a:lvl1pPr>
          </a:lstStyle>
          <a:p>
            <a:r>
              <a:rPr lang="en-US" dirty="0"/>
              <a:t>Click to Enter Presentation Title</a:t>
            </a:r>
          </a:p>
        </p:txBody>
      </p:sp>
      <p:cxnSp>
        <p:nvCxnSpPr>
          <p:cNvPr id="18" name="Straight Connector 17"/>
          <p:cNvCxnSpPr/>
          <p:nvPr userDrawn="1"/>
        </p:nvCxnSpPr>
        <p:spPr>
          <a:xfrm>
            <a:off x="457200" y="557784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457200" y="6513834"/>
            <a:ext cx="3657600" cy="130805"/>
          </a:xfrm>
          <a:prstGeom prst="rect">
            <a:avLst/>
          </a:prstGeom>
          <a:noFill/>
        </p:spPr>
        <p:txBody>
          <a:bodyPr wrap="square" lIns="0" tIns="0" rIns="0" bIns="0" rtlCol="0">
            <a:spAutoFit/>
          </a:bodyPr>
          <a:lstStyle/>
          <a:p>
            <a:pPr lvl="0"/>
            <a:r>
              <a:rPr lang="en-US" sz="850" b="0" kern="400" baseline="0" dirty="0">
                <a:solidFill>
                  <a:schemeClr val="tx2"/>
                </a:solidFill>
                <a:latin typeface="Arial" panose="020B0604020202020204" pitchFamily="34" charset="0"/>
                <a:cs typeface="Arial" panose="020B0604020202020204" pitchFamily="34" charset="0"/>
              </a:rPr>
              <a:t>© Harvard Pilgrim Health Care</a:t>
            </a:r>
          </a:p>
        </p:txBody>
      </p:sp>
      <p:cxnSp>
        <p:nvCxnSpPr>
          <p:cNvPr id="6" name="Straight Connector 5"/>
          <p:cNvCxnSpPr/>
          <p:nvPr userDrawn="1"/>
        </p:nvCxnSpPr>
        <p:spPr>
          <a:xfrm>
            <a:off x="0" y="3889534"/>
            <a:ext cx="9144000" cy="0"/>
          </a:xfrm>
          <a:prstGeom prst="line">
            <a:avLst/>
          </a:prstGeom>
          <a:ln w="66675"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57200"/>
            <a:ext cx="1563624" cy="335062"/>
          </a:xfrm>
          <a:prstGeom prst="rect">
            <a:avLst/>
          </a:prstGeom>
        </p:spPr>
      </p:pic>
      <p:sp>
        <p:nvSpPr>
          <p:cNvPr id="11" name="Subtitle 2"/>
          <p:cNvSpPr>
            <a:spLocks noGrp="1"/>
          </p:cNvSpPr>
          <p:nvPr>
            <p:ph type="subTitle" idx="1" hasCustomPrompt="1"/>
          </p:nvPr>
        </p:nvSpPr>
        <p:spPr>
          <a:xfrm>
            <a:off x="457200" y="5190334"/>
            <a:ext cx="5212080" cy="246888"/>
          </a:xfrm>
        </p:spPr>
        <p:txBody>
          <a:bodyPr anchor="b" anchorCtr="0"/>
          <a:lstStyle>
            <a:lvl1pPr marL="0" indent="0" algn="l">
              <a:lnSpc>
                <a:spcPct val="100000"/>
              </a:lnSpc>
              <a:spcBef>
                <a:spcPts val="0"/>
              </a:spcBef>
              <a:spcAft>
                <a:spcPts val="0"/>
              </a:spcAft>
              <a:buNone/>
              <a:defRPr sz="1600" kern="400" baseline="0">
                <a:solidFill>
                  <a:schemeClr val="bg2"/>
                </a:solidFill>
                <a:latin typeface="Arial Black" panose="020B0A04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Enter Presentation Subtitle</a:t>
            </a:r>
          </a:p>
        </p:txBody>
      </p:sp>
      <p:sp>
        <p:nvSpPr>
          <p:cNvPr id="12" name="Text Placeholder 2"/>
          <p:cNvSpPr>
            <a:spLocks noGrp="1"/>
          </p:cNvSpPr>
          <p:nvPr>
            <p:ph type="body" sz="quarter" idx="11" hasCustomPrompt="1"/>
          </p:nvPr>
        </p:nvSpPr>
        <p:spPr>
          <a:xfrm>
            <a:off x="457200" y="5669280"/>
            <a:ext cx="5212080" cy="228600"/>
          </a:xfrm>
        </p:spPr>
        <p:txBody>
          <a:bodyPr/>
          <a:lstStyle>
            <a:lvl1pPr marL="0" indent="0">
              <a:lnSpc>
                <a:spcPct val="100000"/>
              </a:lnSpc>
              <a:spcAft>
                <a:spcPts val="0"/>
              </a:spcAft>
              <a:buNone/>
              <a:defRPr sz="1400" baseline="0">
                <a:solidFill>
                  <a:schemeClr val="accent1"/>
                </a:solidFill>
              </a:defRPr>
            </a:lvl1pPr>
          </a:lstStyle>
          <a:p>
            <a:pPr lvl="0"/>
            <a:r>
              <a:rPr lang="en-US" dirty="0"/>
              <a:t>Click to Enter Month XX, 20XX</a:t>
            </a:r>
          </a:p>
        </p:txBody>
      </p:sp>
    </p:spTree>
    <p:extLst>
      <p:ext uri="{BB962C8B-B14F-4D97-AF65-F5344CB8AC3E}">
        <p14:creationId xmlns:p14="http://schemas.microsoft.com/office/powerpoint/2010/main" val="818286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Generic Slide">
  <p:cSld name="Generic Slide">
    <p:spTree>
      <p:nvGrpSpPr>
        <p:cNvPr id="1" name="Shape 432"/>
        <p:cNvGrpSpPr/>
        <p:nvPr/>
      </p:nvGrpSpPr>
      <p:grpSpPr>
        <a:xfrm>
          <a:off x="0" y="0"/>
          <a:ext cx="0" cy="0"/>
          <a:chOff x="0" y="0"/>
          <a:chExt cx="0" cy="0"/>
        </a:xfrm>
      </p:grpSpPr>
      <p:sp>
        <p:nvSpPr>
          <p:cNvPr id="433" name="Google Shape;433;p102"/>
          <p:cNvSpPr txBox="1">
            <a:spLocks noGrp="1"/>
          </p:cNvSpPr>
          <p:nvPr>
            <p:ph type="sldNum" idx="12"/>
          </p:nvPr>
        </p:nvSpPr>
        <p:spPr>
          <a:xfrm>
            <a:off x="6381140" y="6246265"/>
            <a:ext cx="2057063" cy="364651"/>
          </a:xfrm>
          <a:prstGeom prst="rect">
            <a:avLst/>
          </a:prstGeom>
          <a:noFill/>
          <a:ln>
            <a:noFill/>
          </a:ln>
        </p:spPr>
        <p:txBody>
          <a:bodyPr spcFirstLastPara="1" wrap="square" lIns="94050" tIns="47000" rIns="94050" bIns="47000" anchor="ctr" anchorCtr="0">
            <a:noAutofit/>
          </a:bodyPr>
          <a:lstStyle>
            <a:lvl1pPr marL="0" marR="0" lvl="0"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1pPr>
            <a:lvl2pPr marL="0" marR="0" lvl="1"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2pPr>
            <a:lvl3pPr marL="0" marR="0" lvl="2"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3pPr>
            <a:lvl4pPr marL="0" marR="0" lvl="3"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4pPr>
            <a:lvl5pPr marL="0" marR="0" lvl="4"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5pPr>
            <a:lvl6pPr marL="0" marR="0" lvl="5"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6pPr>
            <a:lvl7pPr marL="0" marR="0" lvl="6"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7pPr>
            <a:lvl8pPr marL="0" marR="0" lvl="7"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8pPr>
            <a:lvl9pPr marL="0" marR="0" lvl="8"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9pPr>
          </a:lstStyle>
          <a:p>
            <a:fld id="{00000000-1234-1234-1234-123412341234}" type="slidenum">
              <a:rPr lang="en" smtClean="0"/>
              <a:pPr/>
              <a:t>‹#›</a:t>
            </a:fld>
            <a:endParaRPr lang="en"/>
          </a:p>
        </p:txBody>
      </p:sp>
      <p:sp>
        <p:nvSpPr>
          <p:cNvPr id="434" name="Google Shape;434;p102"/>
          <p:cNvSpPr txBox="1">
            <a:spLocks noGrp="1"/>
          </p:cNvSpPr>
          <p:nvPr>
            <p:ph type="ftr" idx="11"/>
          </p:nvPr>
        </p:nvSpPr>
        <p:spPr>
          <a:xfrm>
            <a:off x="672246" y="305458"/>
            <a:ext cx="3085875" cy="364649"/>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6F737C"/>
              </a:buClr>
              <a:buSzPts val="1400"/>
              <a:buFont typeface="Nunito Sans"/>
              <a:buNone/>
              <a:defRPr sz="788" b="0" i="0" u="none" strike="noStrike" cap="none">
                <a:solidFill>
                  <a:srgbClr val="6F737C"/>
                </a:solidFill>
                <a:latin typeface="Nunito Sans"/>
                <a:ea typeface="Nunito Sans"/>
                <a:cs typeface="Nunito Sans"/>
                <a:sym typeface="Nunito Sans"/>
              </a:defRPr>
            </a:lvl1pPr>
            <a:lvl2pPr marL="347663" marR="0" lvl="1" indent="-18256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95325" marR="0" lvl="2" indent="-35242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42988" marR="0" lvl="3" indent="-52228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85888" marR="0" lvl="4" indent="-68738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881063" marR="0" lvl="5" indent="-476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1057275" marR="0" lvl="6" indent="-317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1233488" marR="0" lvl="7" indent="-158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14097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18468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andard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ern="400" baseline="0"/>
            </a:lvl1pPr>
          </a:lstStyle>
          <a:p>
            <a:r>
              <a:rPr lang="en-US"/>
              <a:t>Click to Enter One or </a:t>
            </a:r>
            <a:br>
              <a:rPr lang="en-US"/>
            </a:br>
            <a:r>
              <a:rPr lang="en-US"/>
              <a:t>Two-Line Slide Title</a:t>
            </a:r>
          </a:p>
        </p:txBody>
      </p:sp>
      <p:sp>
        <p:nvSpPr>
          <p:cNvPr id="6" name="Text Placeholder 5"/>
          <p:cNvSpPr>
            <a:spLocks noGrp="1"/>
          </p:cNvSpPr>
          <p:nvPr>
            <p:ph type="body" sz="quarter" idx="11" hasCustomPrompt="1"/>
          </p:nvPr>
        </p:nvSpPr>
        <p:spPr>
          <a:xfrm>
            <a:off x="457200" y="1892427"/>
            <a:ext cx="6400800" cy="4297680"/>
          </a:xfrm>
        </p:spPr>
        <p:txBody>
          <a:bodyPr/>
          <a:lstStyle>
            <a:lvl1pPr>
              <a:lnSpc>
                <a:spcPct val="100000"/>
              </a:lnSpc>
              <a:spcBef>
                <a:spcPts val="0"/>
              </a:spcBef>
              <a:spcAft>
                <a:spcPts val="1200"/>
              </a:spcAft>
              <a:defRPr sz="2200" kern="400" baseline="0"/>
            </a:lvl1pPr>
            <a:lvl2pPr>
              <a:lnSpc>
                <a:spcPct val="100000"/>
              </a:lnSpc>
              <a:spcBef>
                <a:spcPts val="0"/>
              </a:spcBef>
              <a:spcAft>
                <a:spcPts val="1200"/>
              </a:spcAft>
              <a:defRPr sz="2200" kern="400" baseline="0"/>
            </a:lvl2pPr>
            <a:lvl3pPr>
              <a:lnSpc>
                <a:spcPct val="100000"/>
              </a:lnSpc>
              <a:spcBef>
                <a:spcPts val="0"/>
              </a:spcBef>
              <a:spcAft>
                <a:spcPts val="1200"/>
              </a:spcAft>
              <a:defRPr sz="2200" kern="400" baseline="0"/>
            </a:lvl3pPr>
            <a:lvl4pPr>
              <a:lnSpc>
                <a:spcPct val="100000"/>
              </a:lnSpc>
              <a:spcBef>
                <a:spcPts val="0"/>
              </a:spcBef>
              <a:spcAft>
                <a:spcPts val="1200"/>
              </a:spcAft>
              <a:defRPr sz="2200" kern="400" baseline="0"/>
            </a:lvl4pPr>
            <a:lvl5pPr>
              <a:lnSpc>
                <a:spcPct val="100000"/>
              </a:lnSpc>
              <a:spcBef>
                <a:spcPts val="0"/>
              </a:spcBef>
              <a:spcAft>
                <a:spcPts val="1200"/>
              </a:spcAft>
              <a:defRPr sz="2200" kern="400" baseline="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260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13389-Harvard_Pilgrim-COV"/>
          <p:cNvPicPr>
            <a:picLocks noChangeAspect="1" noChangeArrowheads="1"/>
          </p:cNvPicPr>
          <p:nvPr/>
        </p:nvPicPr>
        <p:blipFill>
          <a:blip r:embed="rId2" cstate="print"/>
          <a:srcRect/>
          <a:stretch>
            <a:fillRect/>
          </a:stretch>
        </p:blipFill>
        <p:spPr bwMode="ltGray">
          <a:xfrm>
            <a:off x="0" y="0"/>
            <a:ext cx="9144000" cy="6858000"/>
          </a:xfrm>
          <a:prstGeom prst="rect">
            <a:avLst/>
          </a:prstGeom>
          <a:noFill/>
          <a:ln w="9525">
            <a:noFill/>
            <a:miter lim="800000"/>
            <a:headEnd/>
            <a:tailEnd/>
          </a:ln>
        </p:spPr>
      </p:pic>
      <p:pic>
        <p:nvPicPr>
          <p:cNvPr id="5" name="Picture 19" descr="HPHC_186_cmyk"/>
          <p:cNvPicPr>
            <a:picLocks noChangeAspect="1" noChangeArrowheads="1"/>
          </p:cNvPicPr>
          <p:nvPr userDrawn="1"/>
        </p:nvPicPr>
        <p:blipFill>
          <a:blip r:embed="rId3" cstate="print"/>
          <a:srcRect/>
          <a:stretch>
            <a:fillRect/>
          </a:stretch>
        </p:blipFill>
        <p:spPr bwMode="auto">
          <a:xfrm>
            <a:off x="642938" y="782638"/>
            <a:ext cx="3035300" cy="641350"/>
          </a:xfrm>
          <a:prstGeom prst="rect">
            <a:avLst/>
          </a:prstGeom>
          <a:noFill/>
          <a:ln w="9525">
            <a:noFill/>
            <a:miter lim="800000"/>
            <a:headEnd/>
            <a:tailEnd/>
          </a:ln>
        </p:spPr>
      </p:pic>
      <p:sp>
        <p:nvSpPr>
          <p:cNvPr id="555016" name="Rectangle 8"/>
          <p:cNvSpPr>
            <a:spLocks noGrp="1" noChangeArrowheads="1"/>
          </p:cNvSpPr>
          <p:nvPr>
            <p:ph type="ctrTitle" sz="quarter"/>
          </p:nvPr>
        </p:nvSpPr>
        <p:spPr>
          <a:xfrm>
            <a:off x="576263" y="4911725"/>
            <a:ext cx="8139112" cy="803275"/>
          </a:xfrm>
        </p:spPr>
        <p:txBody>
          <a:bodyPr/>
          <a:lstStyle>
            <a:lvl1pPr>
              <a:defRPr/>
            </a:lvl1pPr>
          </a:lstStyle>
          <a:p>
            <a:r>
              <a:rPr lang="en-US"/>
              <a:t>Click to edit Master title style</a:t>
            </a:r>
          </a:p>
        </p:txBody>
      </p:sp>
      <p:sp>
        <p:nvSpPr>
          <p:cNvPr id="555017" name="Rectangle 9"/>
          <p:cNvSpPr>
            <a:spLocks noGrp="1" noChangeArrowheads="1"/>
          </p:cNvSpPr>
          <p:nvPr>
            <p:ph type="subTitle" sz="quarter" idx="1"/>
          </p:nvPr>
        </p:nvSpPr>
        <p:spPr bwMode="white">
          <a:xfrm>
            <a:off x="576263" y="5657850"/>
            <a:ext cx="8124825" cy="400050"/>
          </a:xfrm>
        </p:spPr>
        <p:txBody>
          <a:bodyPr/>
          <a:lstStyle>
            <a:lvl1pPr marL="0" indent="0">
              <a:spcBef>
                <a:spcPct val="25000"/>
              </a:spcBef>
              <a:buFont typeface="Wingdings" pitchFamily="2" charset="2"/>
              <a:buNone/>
              <a:defRPr sz="1800">
                <a:solidFill>
                  <a:schemeClr val="tx2"/>
                </a:solidFill>
              </a:defRPr>
            </a:lvl1pPr>
          </a:lstStyle>
          <a:p>
            <a:r>
              <a:rPr lang="en-US"/>
              <a:t>Click to edit Master subtitle style</a:t>
            </a:r>
          </a:p>
        </p:txBody>
      </p:sp>
    </p:spTree>
    <p:extLst>
      <p:ext uri="{BB962C8B-B14F-4D97-AF65-F5344CB8AC3E}">
        <p14:creationId xmlns:p14="http://schemas.microsoft.com/office/powerpoint/2010/main" val="1600222503"/>
      </p:ext>
    </p:extLst>
  </p:cSld>
  <p:clrMapOvr>
    <a:masterClrMapping/>
  </p:clrMapOvr>
  <p:transition>
    <p:pull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6" descr="Karmaloop- Global Concrete Culture -Logo">
            <a:hlinkClick r:id="rId2"/>
          </p:cNvPr>
          <p:cNvPicPr>
            <a:picLocks noChangeAspect="1" noChangeArrowheads="1"/>
          </p:cNvPicPr>
          <p:nvPr userDrawn="1"/>
        </p:nvPicPr>
        <p:blipFill>
          <a:blip r:embed="rId3" cstate="print"/>
          <a:srcRect/>
          <a:stretch>
            <a:fillRect/>
          </a:stretch>
        </p:blipFill>
        <p:spPr bwMode="auto">
          <a:xfrm>
            <a:off x="5676405" y="6289858"/>
            <a:ext cx="1396959" cy="568142"/>
          </a:xfrm>
          <a:prstGeom prst="rect">
            <a:avLst/>
          </a:prstGeom>
          <a:noFill/>
        </p:spPr>
      </p:pic>
    </p:spTree>
    <p:extLst>
      <p:ext uri="{BB962C8B-B14F-4D97-AF65-F5344CB8AC3E}">
        <p14:creationId xmlns:p14="http://schemas.microsoft.com/office/powerpoint/2010/main" val="1729841249"/>
      </p:ext>
    </p:extLst>
  </p:cSld>
  <p:clrMapOvr>
    <a:masterClrMapping/>
  </p:clrMapOvr>
  <p:transition>
    <p:pull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96387982"/>
      </p:ext>
    </p:extLst>
  </p:cSld>
  <p:clrMapOvr>
    <a:masterClrMapping/>
  </p:clrMapOvr>
  <p:transition>
    <p:pull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6725" y="1374775"/>
            <a:ext cx="3924300" cy="4802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43425" y="1374775"/>
            <a:ext cx="3925888" cy="4802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8041312"/>
      </p:ext>
    </p:extLst>
  </p:cSld>
  <p:clrMapOvr>
    <a:masterClrMapping/>
  </p:clrMapOvr>
  <p:transition>
    <p:pull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5740507"/>
      </p:ext>
    </p:extLst>
  </p:cSld>
  <p:clrMapOvr>
    <a:masterClrMapping/>
  </p:clrMapOvr>
  <p:transition>
    <p:pull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9344734"/>
      </p:ext>
    </p:extLst>
  </p:cSld>
  <p:clrMapOvr>
    <a:masterClrMapping/>
  </p:clrMapOvr>
  <p:transition>
    <p:pull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956541"/>
      </p:ext>
    </p:extLst>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7" name="Rectangle 6"/>
          <p:cNvSpPr/>
          <p:nvPr userDrawn="1"/>
        </p:nvSpPr>
        <p:spPr>
          <a:xfrm>
            <a:off x="0" y="0"/>
            <a:ext cx="9144000" cy="3895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400" baseline="0" dirty="0">
              <a:latin typeface="Arial" panose="020B0604020202020204" pitchFamily="34" charset="0"/>
              <a:cs typeface="Arial" panose="020B0604020202020204" pitchFamily="34" charset="0"/>
            </a:endParaRPr>
          </a:p>
        </p:txBody>
      </p:sp>
      <p:sp>
        <p:nvSpPr>
          <p:cNvPr id="3" name="Text Placeholder 2"/>
          <p:cNvSpPr>
            <a:spLocks noGrp="1"/>
          </p:cNvSpPr>
          <p:nvPr>
            <p:ph type="body" idx="1" hasCustomPrompt="1"/>
          </p:nvPr>
        </p:nvSpPr>
        <p:spPr>
          <a:xfrm>
            <a:off x="457200" y="2926883"/>
            <a:ext cx="5175504" cy="914400"/>
          </a:xfrm>
        </p:spPr>
        <p:txBody>
          <a:bodyPr anchor="b"/>
          <a:lstStyle>
            <a:lvl1pPr marL="0" indent="0">
              <a:lnSpc>
                <a:spcPts val="3600"/>
              </a:lnSpc>
              <a:spcAft>
                <a:spcPts val="0"/>
              </a:spcAft>
              <a:buNone/>
              <a:defRPr sz="3200" kern="400" baseline="0">
                <a:solidFill>
                  <a:schemeClr val="accent1"/>
                </a:solidFill>
                <a:latin typeface="Arial Black" panose="020B0A04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Section #</a:t>
            </a:r>
          </a:p>
        </p:txBody>
      </p:sp>
      <p:sp>
        <p:nvSpPr>
          <p:cNvPr id="5" name="Title 1"/>
          <p:cNvSpPr>
            <a:spLocks noGrp="1"/>
          </p:cNvSpPr>
          <p:nvPr>
            <p:ph type="ctrTitle" hasCustomPrompt="1"/>
          </p:nvPr>
        </p:nvSpPr>
        <p:spPr>
          <a:xfrm>
            <a:off x="457200" y="3989172"/>
            <a:ext cx="5175504" cy="923330"/>
          </a:xfrm>
        </p:spPr>
        <p:txBody>
          <a:bodyPr anchor="t" anchorCtr="0">
            <a:noAutofit/>
          </a:bodyPr>
          <a:lstStyle>
            <a:lvl1pPr>
              <a:lnSpc>
                <a:spcPts val="3600"/>
              </a:lnSpc>
              <a:defRPr sz="3200" kern="400" baseline="0"/>
            </a:lvl1pPr>
          </a:lstStyle>
          <a:p>
            <a:r>
              <a:rPr lang="en-US" dirty="0"/>
              <a:t>Enter Section Title</a:t>
            </a:r>
          </a:p>
        </p:txBody>
      </p:sp>
      <p:cxnSp>
        <p:nvCxnSpPr>
          <p:cNvPr id="6" name="Straight Connector 5"/>
          <p:cNvCxnSpPr/>
          <p:nvPr userDrawn="1"/>
        </p:nvCxnSpPr>
        <p:spPr>
          <a:xfrm>
            <a:off x="0" y="3913632"/>
            <a:ext cx="9144000" cy="0"/>
          </a:xfrm>
          <a:prstGeom prst="line">
            <a:avLst/>
          </a:prstGeom>
          <a:ln w="38100" cap="sq"/>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993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35457"/>
      </p:ext>
    </p:extLst>
  </p:cSld>
  <p:clrMapOvr>
    <a:masterClrMapping/>
  </p:clrMapOvr>
  <p:transition>
    <p:pull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38959301"/>
      </p:ext>
    </p:extLst>
  </p:cSld>
  <p:clrMapOvr>
    <a:masterClrMapping/>
  </p:clrMapOvr>
  <p:transition>
    <p:pull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468655"/>
      </p:ext>
    </p:extLst>
  </p:cSld>
  <p:clrMapOvr>
    <a:masterClrMapping/>
  </p:clrMapOvr>
  <p:transition>
    <p:pull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9063" y="0"/>
            <a:ext cx="2000250" cy="617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6725" y="0"/>
            <a:ext cx="5849938" cy="617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745922"/>
      </p:ext>
    </p:extLst>
  </p:cSld>
  <p:clrMapOvr>
    <a:masterClrMapping/>
  </p:clrMapOvr>
  <p:transition>
    <p:pull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6725" y="0"/>
            <a:ext cx="8002588" cy="971550"/>
          </a:xfrm>
        </p:spPr>
        <p:txBody>
          <a:bodyPr/>
          <a:lstStyle/>
          <a:p>
            <a:r>
              <a:rPr lang="en-US"/>
              <a:t>Click to edit Master title style</a:t>
            </a:r>
          </a:p>
        </p:txBody>
      </p:sp>
      <p:sp>
        <p:nvSpPr>
          <p:cNvPr id="3" name="Table Placeholder 2"/>
          <p:cNvSpPr>
            <a:spLocks noGrp="1"/>
          </p:cNvSpPr>
          <p:nvPr>
            <p:ph type="tbl" idx="1"/>
          </p:nvPr>
        </p:nvSpPr>
        <p:spPr>
          <a:xfrm>
            <a:off x="466725" y="1374775"/>
            <a:ext cx="8002588" cy="4802188"/>
          </a:xfrm>
        </p:spPr>
        <p:txBody>
          <a:bodyPr/>
          <a:lstStyle/>
          <a:p>
            <a:pPr lvl="0"/>
            <a:endParaRPr lang="en-US" noProof="0" dirty="0"/>
          </a:p>
        </p:txBody>
      </p:sp>
    </p:spTree>
    <p:extLst>
      <p:ext uri="{BB962C8B-B14F-4D97-AF65-F5344CB8AC3E}">
        <p14:creationId xmlns:p14="http://schemas.microsoft.com/office/powerpoint/2010/main" val="428124816"/>
      </p:ext>
    </p:extLst>
  </p:cSld>
  <p:clrMapOvr>
    <a:masterClrMapping/>
  </p:clrMapOvr>
  <p:transition>
    <p:pull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ern="400" baseline="0"/>
            </a:lvl1pPr>
          </a:lstStyle>
          <a:p>
            <a:r>
              <a:rPr lang="en-US" dirty="0"/>
              <a:t>Click to Enter One or </a:t>
            </a:r>
            <a:br>
              <a:rPr lang="en-US" dirty="0"/>
            </a:br>
            <a:r>
              <a:rPr lang="en-US" dirty="0"/>
              <a:t>Two-Line Slide Title</a:t>
            </a:r>
          </a:p>
        </p:txBody>
      </p:sp>
      <p:sp>
        <p:nvSpPr>
          <p:cNvPr id="6" name="Text Placeholder 5"/>
          <p:cNvSpPr>
            <a:spLocks noGrp="1"/>
          </p:cNvSpPr>
          <p:nvPr>
            <p:ph type="body" sz="quarter" idx="11" hasCustomPrompt="1"/>
          </p:nvPr>
        </p:nvSpPr>
        <p:spPr>
          <a:xfrm>
            <a:off x="457200" y="1892427"/>
            <a:ext cx="5212080" cy="4297680"/>
          </a:xfrm>
        </p:spPr>
        <p:txBody>
          <a:bodyPr/>
          <a:lstStyle>
            <a:lvl1pPr>
              <a:spcBef>
                <a:spcPts val="0"/>
              </a:spcBef>
              <a:spcAft>
                <a:spcPts val="1200"/>
              </a:spcAft>
              <a:defRPr kern="400" baseline="0"/>
            </a:lvl1pPr>
            <a:lvl2pPr>
              <a:spcBef>
                <a:spcPts val="0"/>
              </a:spcBef>
              <a:spcAft>
                <a:spcPts val="1200"/>
              </a:spcAft>
              <a:defRPr kern="400" baseline="0"/>
            </a:lvl2pPr>
            <a:lvl3pPr>
              <a:spcBef>
                <a:spcPts val="0"/>
              </a:spcBef>
              <a:spcAft>
                <a:spcPts val="1200"/>
              </a:spcAft>
              <a:defRPr kern="400" baseline="0"/>
            </a:lvl3pPr>
            <a:lvl4pPr>
              <a:spcBef>
                <a:spcPts val="0"/>
              </a:spcBef>
              <a:spcAft>
                <a:spcPts val="1200"/>
              </a:spcAft>
              <a:defRPr kern="400" baseline="0"/>
            </a:lvl4pPr>
            <a:lvl5pPr>
              <a:spcBef>
                <a:spcPts val="0"/>
              </a:spcBef>
              <a:spcAft>
                <a:spcPts val="1200"/>
              </a:spcAft>
              <a:defRPr kern="4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4440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405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0B329-5F7B-5743-AF59-8F5F8D00599F}" type="slidenum">
              <a:rPr kumimoji="0" lang="en-US" sz="750" b="1" i="0" u="none" strike="noStrike" kern="1200" cap="none" spc="0" normalizeH="0" baseline="0" noProof="0" smtClean="0">
                <a:ln>
                  <a:noFill/>
                </a:ln>
                <a:solidFill>
                  <a:srgbClr val="789D4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1" i="0" u="none" strike="noStrike" kern="1200" cap="none" spc="0" normalizeH="0" baseline="0" noProof="0" dirty="0">
              <a:ln>
                <a:noFill/>
              </a:ln>
              <a:solidFill>
                <a:srgbClr val="789D4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410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294108"/>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FFFFFF">
                  <a:lumMod val="5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FFFFFF">
                  <a:lumMod val="50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40B329-5F7B-5743-AF59-8F5F8D00599F}" type="slidenum">
              <a:rPr kumimoji="0" lang="en-US" sz="750" b="1" i="0" u="none" strike="noStrike" kern="1200" cap="none" spc="0" normalizeH="0" baseline="0" noProof="0" smtClean="0">
                <a:ln>
                  <a:noFill/>
                </a:ln>
                <a:solidFill>
                  <a:srgbClr val="789D4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1" i="0" u="none" strike="noStrike" kern="1200" cap="none" spc="0" normalizeH="0" baseline="0" noProof="0">
              <a:ln>
                <a:noFill/>
              </a:ln>
              <a:solidFill>
                <a:srgbClr val="789D4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915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
            <a:ext cx="7886700" cy="13018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norm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0B329-5F7B-5743-AF59-8F5F8D00599F}" type="slidenum">
              <a:rPr lang="en-US" smtClean="0"/>
              <a:t>‹#›</a:t>
            </a:fld>
            <a:endParaRPr lang="en-US"/>
          </a:p>
        </p:txBody>
      </p:sp>
    </p:spTree>
    <p:extLst>
      <p:ext uri="{BB962C8B-B14F-4D97-AF65-F5344CB8AC3E}">
        <p14:creationId xmlns:p14="http://schemas.microsoft.com/office/powerpoint/2010/main" val="2555204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273552"/>
            <a:ext cx="5212080" cy="923330"/>
          </a:xfrm>
        </p:spPr>
        <p:txBody>
          <a:bodyPr anchor="b" anchorCtr="0"/>
          <a:lstStyle>
            <a:lvl1pPr>
              <a:lnSpc>
                <a:spcPts val="3600"/>
              </a:lnSpc>
              <a:defRPr sz="3200" kern="400" baseline="0"/>
            </a:lvl1pPr>
          </a:lstStyle>
          <a:p>
            <a:r>
              <a:rPr lang="en-US" dirty="0"/>
              <a:t>Click to Enter Presentation Title</a:t>
            </a:r>
          </a:p>
        </p:txBody>
      </p:sp>
      <p:sp>
        <p:nvSpPr>
          <p:cNvPr id="3" name="Subtitle 2"/>
          <p:cNvSpPr>
            <a:spLocks noGrp="1"/>
          </p:cNvSpPr>
          <p:nvPr>
            <p:ph type="subTitle" idx="1" hasCustomPrompt="1"/>
          </p:nvPr>
        </p:nvSpPr>
        <p:spPr>
          <a:xfrm>
            <a:off x="457200" y="4242816"/>
            <a:ext cx="5212080" cy="246888"/>
          </a:xfrm>
        </p:spPr>
        <p:txBody>
          <a:bodyPr anchor="b" anchorCtr="0"/>
          <a:lstStyle>
            <a:lvl1pPr marL="0" indent="0" algn="l">
              <a:lnSpc>
                <a:spcPct val="100000"/>
              </a:lnSpc>
              <a:spcBef>
                <a:spcPts val="0"/>
              </a:spcBef>
              <a:spcAft>
                <a:spcPts val="0"/>
              </a:spcAft>
              <a:buNone/>
              <a:defRPr sz="1600" kern="400" baseline="0">
                <a:solidFill>
                  <a:schemeClr val="bg2"/>
                </a:solidFill>
                <a:latin typeface="Arial Black" panose="020B0A04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Enter Presentation Subtitle</a:t>
            </a:r>
          </a:p>
        </p:txBody>
      </p:sp>
      <p:sp>
        <p:nvSpPr>
          <p:cNvPr id="9" name="Text Placeholder 8"/>
          <p:cNvSpPr>
            <a:spLocks noGrp="1"/>
          </p:cNvSpPr>
          <p:nvPr>
            <p:ph type="body" sz="quarter" idx="10" hasCustomPrompt="1"/>
          </p:nvPr>
        </p:nvSpPr>
        <p:spPr>
          <a:xfrm>
            <a:off x="457200" y="4722283"/>
            <a:ext cx="5212080" cy="228600"/>
          </a:xfrm>
        </p:spPr>
        <p:txBody>
          <a:bodyPr/>
          <a:lstStyle>
            <a:lvl1pPr marL="0" indent="0">
              <a:lnSpc>
                <a:spcPct val="100000"/>
              </a:lnSpc>
              <a:spcBef>
                <a:spcPts val="0"/>
              </a:spcBef>
              <a:spcAft>
                <a:spcPts val="0"/>
              </a:spcAft>
              <a:buNone/>
              <a:defRPr sz="1400" kern="400" baseline="0">
                <a:solidFill>
                  <a:schemeClr val="accent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Enter Month XX, 20XX</a:t>
            </a:r>
          </a:p>
        </p:txBody>
      </p:sp>
      <p:cxnSp>
        <p:nvCxnSpPr>
          <p:cNvPr id="11" name="Straight Connector 10"/>
          <p:cNvCxnSpPr/>
          <p:nvPr userDrawn="1"/>
        </p:nvCxnSpPr>
        <p:spPr>
          <a:xfrm>
            <a:off x="457200" y="4641057"/>
            <a:ext cx="8229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5"/>
          <p:cNvSpPr>
            <a:spLocks noGrp="1"/>
          </p:cNvSpPr>
          <p:nvPr>
            <p:ph type="pic" sz="quarter" idx="11" hasCustomPrompt="1"/>
          </p:nvPr>
        </p:nvSpPr>
        <p:spPr>
          <a:xfrm>
            <a:off x="457200" y="5723466"/>
            <a:ext cx="749808" cy="548640"/>
          </a:xfrm>
        </p:spPr>
        <p:txBody>
          <a:bodyPr lIns="45720" tIns="45720" rIns="45720"/>
          <a:lstStyle>
            <a:lvl1pPr marL="0" indent="0">
              <a:lnSpc>
                <a:spcPct val="100000"/>
              </a:lnSpc>
              <a:spcAft>
                <a:spcPts val="0"/>
              </a:spcAft>
              <a:buNone/>
              <a:defRPr sz="1000" kern="400" baseline="0">
                <a:solidFill>
                  <a:schemeClr val="bg2"/>
                </a:solidFill>
                <a:latin typeface="Arial" panose="020B0604020202020204" pitchFamily="34" charset="0"/>
                <a:cs typeface="Arial" panose="020B0604020202020204" pitchFamily="34" charset="0"/>
              </a:defRPr>
            </a:lvl1pPr>
          </a:lstStyle>
          <a:p>
            <a:r>
              <a:rPr lang="en-US" dirty="0"/>
              <a:t>Click to add Logo</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457200"/>
            <a:ext cx="1565550" cy="335475"/>
          </a:xfrm>
          <a:prstGeom prst="rect">
            <a:avLst/>
          </a:prstGeom>
        </p:spPr>
      </p:pic>
      <p:sp>
        <p:nvSpPr>
          <p:cNvPr id="14" name="Picture Placeholder 15"/>
          <p:cNvSpPr>
            <a:spLocks noGrp="1"/>
          </p:cNvSpPr>
          <p:nvPr>
            <p:ph type="pic" sz="quarter" idx="12" hasCustomPrompt="1"/>
          </p:nvPr>
        </p:nvSpPr>
        <p:spPr>
          <a:xfrm>
            <a:off x="1613110" y="5723466"/>
            <a:ext cx="749808" cy="548640"/>
          </a:xfrm>
        </p:spPr>
        <p:txBody>
          <a:bodyPr lIns="45720" tIns="45720" rIns="45720"/>
          <a:lstStyle>
            <a:lvl1pPr marL="0" indent="0">
              <a:lnSpc>
                <a:spcPct val="100000"/>
              </a:lnSpc>
              <a:spcAft>
                <a:spcPts val="0"/>
              </a:spcAft>
              <a:buNone/>
              <a:defRPr sz="1000" kern="400" baseline="0">
                <a:solidFill>
                  <a:schemeClr val="bg2"/>
                </a:solidFill>
                <a:latin typeface="Arial" panose="020B0604020202020204" pitchFamily="34" charset="0"/>
                <a:cs typeface="Arial" panose="020B0604020202020204" pitchFamily="34" charset="0"/>
              </a:defRPr>
            </a:lvl1pPr>
          </a:lstStyle>
          <a:p>
            <a:r>
              <a:rPr lang="en-US" dirty="0"/>
              <a:t>Click to add Logo</a:t>
            </a:r>
          </a:p>
        </p:txBody>
      </p:sp>
      <p:sp>
        <p:nvSpPr>
          <p:cNvPr id="15" name="Picture Placeholder 15"/>
          <p:cNvSpPr>
            <a:spLocks noGrp="1"/>
          </p:cNvSpPr>
          <p:nvPr>
            <p:ph type="pic" sz="quarter" idx="13" hasCustomPrompt="1"/>
          </p:nvPr>
        </p:nvSpPr>
        <p:spPr>
          <a:xfrm>
            <a:off x="2769021" y="5723466"/>
            <a:ext cx="749808" cy="548640"/>
          </a:xfrm>
        </p:spPr>
        <p:txBody>
          <a:bodyPr lIns="45720" tIns="45720" rIns="45720"/>
          <a:lstStyle>
            <a:lvl1pPr marL="0" indent="0">
              <a:lnSpc>
                <a:spcPct val="100000"/>
              </a:lnSpc>
              <a:spcAft>
                <a:spcPts val="0"/>
              </a:spcAft>
              <a:buNone/>
              <a:defRPr sz="1000" kern="400" baseline="0">
                <a:solidFill>
                  <a:schemeClr val="bg2"/>
                </a:solidFill>
                <a:latin typeface="Arial" panose="020B0604020202020204" pitchFamily="34" charset="0"/>
                <a:cs typeface="Arial" panose="020B0604020202020204" pitchFamily="34" charset="0"/>
              </a:defRPr>
            </a:lvl1pPr>
          </a:lstStyle>
          <a:p>
            <a:r>
              <a:rPr lang="en-US" dirty="0"/>
              <a:t>Click to add Logo</a:t>
            </a:r>
          </a:p>
        </p:txBody>
      </p:sp>
      <p:sp>
        <p:nvSpPr>
          <p:cNvPr id="17" name="Rectangle 16"/>
          <p:cNvSpPr/>
          <p:nvPr userDrawn="1"/>
        </p:nvSpPr>
        <p:spPr>
          <a:xfrm>
            <a:off x="0" y="0"/>
            <a:ext cx="9144000" cy="128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kern="400" baseline="0" dirty="0">
              <a:latin typeface="Arial" panose="020B0604020202020204" pitchFamily="34" charset="0"/>
              <a:cs typeface="Arial" panose="020B0604020202020204" pitchFamily="34" charset="0"/>
            </a:endParaRPr>
          </a:p>
        </p:txBody>
      </p:sp>
      <p:sp>
        <p:nvSpPr>
          <p:cNvPr id="18" name="TextBox 17"/>
          <p:cNvSpPr txBox="1"/>
          <p:nvPr userDrawn="1"/>
        </p:nvSpPr>
        <p:spPr>
          <a:xfrm>
            <a:off x="457200" y="6513834"/>
            <a:ext cx="3657600" cy="130805"/>
          </a:xfrm>
          <a:prstGeom prst="rect">
            <a:avLst/>
          </a:prstGeom>
          <a:noFill/>
        </p:spPr>
        <p:txBody>
          <a:bodyPr wrap="square" lIns="0" tIns="0" rIns="0" bIns="0" rtlCol="0">
            <a:spAutoFit/>
          </a:bodyPr>
          <a:lstStyle/>
          <a:p>
            <a:pPr lvl="0"/>
            <a:r>
              <a:rPr lang="en-US" sz="850" b="0" kern="400" baseline="0" dirty="0">
                <a:solidFill>
                  <a:schemeClr val="tx2"/>
                </a:solidFill>
                <a:latin typeface="Arial" panose="020B0604020202020204" pitchFamily="34" charset="0"/>
                <a:cs typeface="Arial" panose="020B0604020202020204" pitchFamily="34" charset="0"/>
              </a:rPr>
              <a:t>© Harvard Pilgrim Health Care</a:t>
            </a:r>
          </a:p>
        </p:txBody>
      </p:sp>
    </p:spTree>
    <p:extLst>
      <p:ext uri="{BB962C8B-B14F-4D97-AF65-F5344CB8AC3E}">
        <p14:creationId xmlns:p14="http://schemas.microsoft.com/office/powerpoint/2010/main" val="73310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7" name="Rectangle 6"/>
          <p:cNvSpPr/>
          <p:nvPr userDrawn="1"/>
        </p:nvSpPr>
        <p:spPr>
          <a:xfrm>
            <a:off x="0" y="0"/>
            <a:ext cx="9144000" cy="389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400" baseline="0" dirty="0">
              <a:latin typeface="Arial" panose="020B0604020202020204" pitchFamily="34" charset="0"/>
              <a:cs typeface="Arial" panose="020B0604020202020204" pitchFamily="34" charset="0"/>
            </a:endParaRPr>
          </a:p>
        </p:txBody>
      </p:sp>
      <p:sp>
        <p:nvSpPr>
          <p:cNvPr id="3" name="Text Placeholder 2"/>
          <p:cNvSpPr>
            <a:spLocks noGrp="1"/>
          </p:cNvSpPr>
          <p:nvPr>
            <p:ph type="body" idx="1" hasCustomPrompt="1"/>
          </p:nvPr>
        </p:nvSpPr>
        <p:spPr>
          <a:xfrm>
            <a:off x="457200" y="2926883"/>
            <a:ext cx="5175504" cy="914400"/>
          </a:xfrm>
        </p:spPr>
        <p:txBody>
          <a:bodyPr anchor="b"/>
          <a:lstStyle>
            <a:lvl1pPr marL="0" indent="0">
              <a:lnSpc>
                <a:spcPts val="3600"/>
              </a:lnSpc>
              <a:spcAft>
                <a:spcPts val="0"/>
              </a:spcAft>
              <a:buNone/>
              <a:defRPr sz="3200" kern="400" baseline="0">
                <a:solidFill>
                  <a:schemeClr val="bg1"/>
                </a:solidFill>
                <a:latin typeface="Arial Black" panose="020B0A04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Section #</a:t>
            </a:r>
          </a:p>
        </p:txBody>
      </p:sp>
      <p:sp>
        <p:nvSpPr>
          <p:cNvPr id="5" name="Title 1"/>
          <p:cNvSpPr>
            <a:spLocks noGrp="1"/>
          </p:cNvSpPr>
          <p:nvPr>
            <p:ph type="ctrTitle" hasCustomPrompt="1"/>
          </p:nvPr>
        </p:nvSpPr>
        <p:spPr>
          <a:xfrm>
            <a:off x="457200" y="3989172"/>
            <a:ext cx="5175504" cy="923330"/>
          </a:xfrm>
        </p:spPr>
        <p:txBody>
          <a:bodyPr anchor="t" anchorCtr="0">
            <a:noAutofit/>
          </a:bodyPr>
          <a:lstStyle>
            <a:lvl1pPr>
              <a:lnSpc>
                <a:spcPts val="3600"/>
              </a:lnSpc>
              <a:defRPr sz="3200" kern="400" baseline="0"/>
            </a:lvl1pPr>
          </a:lstStyle>
          <a:p>
            <a:r>
              <a:rPr lang="en-US" dirty="0"/>
              <a:t>Enter Section Title</a:t>
            </a:r>
          </a:p>
        </p:txBody>
      </p:sp>
      <p:cxnSp>
        <p:nvCxnSpPr>
          <p:cNvPr id="6" name="Straight Connector 5"/>
          <p:cNvCxnSpPr/>
          <p:nvPr userDrawn="1"/>
        </p:nvCxnSpPr>
        <p:spPr>
          <a:xfrm>
            <a:off x="0" y="3886200"/>
            <a:ext cx="9144000" cy="0"/>
          </a:xfrm>
          <a:prstGeom prst="line">
            <a:avLst/>
          </a:prstGeom>
          <a:ln w="38100" cap="sq"/>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040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5" name="Rectangle 4"/>
          <p:cNvSpPr/>
          <p:nvPr userDrawn="1"/>
        </p:nvSpPr>
        <p:spPr>
          <a:xfrm>
            <a:off x="0" y="0"/>
            <a:ext cx="9144000" cy="3895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400" baseline="0" dirty="0">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457200"/>
            <a:ext cx="1563624" cy="335062"/>
          </a:xfrm>
          <a:prstGeom prst="rect">
            <a:avLst/>
          </a:prstGeom>
        </p:spPr>
      </p:pic>
      <p:sp>
        <p:nvSpPr>
          <p:cNvPr id="14" name="Title 1"/>
          <p:cNvSpPr>
            <a:spLocks noGrp="1"/>
          </p:cNvSpPr>
          <p:nvPr>
            <p:ph type="ctrTitle" hasCustomPrompt="1"/>
          </p:nvPr>
        </p:nvSpPr>
        <p:spPr>
          <a:xfrm>
            <a:off x="457200" y="4224147"/>
            <a:ext cx="5212080" cy="923330"/>
          </a:xfrm>
        </p:spPr>
        <p:txBody>
          <a:bodyPr anchor="b" anchorCtr="0"/>
          <a:lstStyle>
            <a:lvl1pPr>
              <a:lnSpc>
                <a:spcPts val="3600"/>
              </a:lnSpc>
              <a:defRPr sz="3200" kern="400" baseline="0"/>
            </a:lvl1pPr>
          </a:lstStyle>
          <a:p>
            <a:r>
              <a:rPr lang="en-US" dirty="0"/>
              <a:t>Click to Enter Presentation Title</a:t>
            </a:r>
          </a:p>
        </p:txBody>
      </p:sp>
      <p:sp>
        <p:nvSpPr>
          <p:cNvPr id="15" name="Subtitle 2"/>
          <p:cNvSpPr>
            <a:spLocks noGrp="1"/>
          </p:cNvSpPr>
          <p:nvPr>
            <p:ph type="subTitle" idx="1" hasCustomPrompt="1"/>
          </p:nvPr>
        </p:nvSpPr>
        <p:spPr>
          <a:xfrm>
            <a:off x="457200" y="5190334"/>
            <a:ext cx="5212080" cy="246888"/>
          </a:xfrm>
        </p:spPr>
        <p:txBody>
          <a:bodyPr anchor="b" anchorCtr="0"/>
          <a:lstStyle>
            <a:lvl1pPr marL="0" indent="0" algn="l">
              <a:lnSpc>
                <a:spcPct val="100000"/>
              </a:lnSpc>
              <a:spcBef>
                <a:spcPts val="0"/>
              </a:spcBef>
              <a:spcAft>
                <a:spcPts val="0"/>
              </a:spcAft>
              <a:buNone/>
              <a:defRPr sz="1600" kern="400" baseline="0">
                <a:solidFill>
                  <a:schemeClr val="bg2"/>
                </a:solidFill>
                <a:latin typeface="Arial Black" panose="020B0A04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Enter Presentation Subtitle</a:t>
            </a:r>
          </a:p>
        </p:txBody>
      </p:sp>
      <p:sp>
        <p:nvSpPr>
          <p:cNvPr id="17" name="Text Placeholder 8"/>
          <p:cNvSpPr>
            <a:spLocks noGrp="1"/>
          </p:cNvSpPr>
          <p:nvPr>
            <p:ph type="body" sz="quarter" idx="10" hasCustomPrompt="1"/>
          </p:nvPr>
        </p:nvSpPr>
        <p:spPr>
          <a:xfrm>
            <a:off x="457200" y="5669280"/>
            <a:ext cx="5212080" cy="228600"/>
          </a:xfrm>
        </p:spPr>
        <p:txBody>
          <a:bodyPr/>
          <a:lstStyle>
            <a:lvl1pPr marL="0" indent="0">
              <a:lnSpc>
                <a:spcPct val="100000"/>
              </a:lnSpc>
              <a:spcBef>
                <a:spcPts val="0"/>
              </a:spcBef>
              <a:spcAft>
                <a:spcPts val="0"/>
              </a:spcAft>
              <a:buNone/>
              <a:defRPr sz="1400" kern="400" baseline="0">
                <a:solidFill>
                  <a:schemeClr val="accent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Enter Month XX, 20XX</a:t>
            </a:r>
          </a:p>
        </p:txBody>
      </p:sp>
      <p:cxnSp>
        <p:nvCxnSpPr>
          <p:cNvPr id="18" name="Straight Connector 17"/>
          <p:cNvCxnSpPr/>
          <p:nvPr userDrawn="1"/>
        </p:nvCxnSpPr>
        <p:spPr>
          <a:xfrm>
            <a:off x="457200" y="5577354"/>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457200" y="6513834"/>
            <a:ext cx="3657600" cy="130805"/>
          </a:xfrm>
          <a:prstGeom prst="rect">
            <a:avLst/>
          </a:prstGeom>
          <a:noFill/>
        </p:spPr>
        <p:txBody>
          <a:bodyPr wrap="square" lIns="0" tIns="0" rIns="0" bIns="0" rtlCol="0">
            <a:spAutoFit/>
          </a:bodyPr>
          <a:lstStyle/>
          <a:p>
            <a:pPr lvl="0"/>
            <a:r>
              <a:rPr lang="en-US" sz="850" b="0" kern="400" baseline="0" dirty="0">
                <a:solidFill>
                  <a:schemeClr val="tx2"/>
                </a:solidFill>
                <a:latin typeface="Arial" panose="020B0604020202020204" pitchFamily="34" charset="0"/>
                <a:cs typeface="Arial" panose="020B0604020202020204" pitchFamily="34" charset="0"/>
              </a:rPr>
              <a:t>© Harvard Pilgrim Health Care</a:t>
            </a:r>
          </a:p>
        </p:txBody>
      </p:sp>
    </p:spTree>
    <p:extLst>
      <p:ext uri="{BB962C8B-B14F-4D97-AF65-F5344CB8AC3E}">
        <p14:creationId xmlns:p14="http://schemas.microsoft.com/office/powerpoint/2010/main" val="3109572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7" name="Rectangle 6"/>
          <p:cNvSpPr/>
          <p:nvPr userDrawn="1"/>
        </p:nvSpPr>
        <p:spPr>
          <a:xfrm>
            <a:off x="0" y="0"/>
            <a:ext cx="9144000" cy="3895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400" baseline="0" dirty="0">
              <a:latin typeface="Arial" panose="020B0604020202020204" pitchFamily="34" charset="0"/>
              <a:cs typeface="Arial" panose="020B0604020202020204" pitchFamily="34" charset="0"/>
            </a:endParaRPr>
          </a:p>
        </p:txBody>
      </p:sp>
      <p:sp>
        <p:nvSpPr>
          <p:cNvPr id="3" name="Text Placeholder 2"/>
          <p:cNvSpPr>
            <a:spLocks noGrp="1"/>
          </p:cNvSpPr>
          <p:nvPr>
            <p:ph type="body" idx="1" hasCustomPrompt="1"/>
          </p:nvPr>
        </p:nvSpPr>
        <p:spPr>
          <a:xfrm>
            <a:off x="457200" y="2926883"/>
            <a:ext cx="5175504" cy="914400"/>
          </a:xfrm>
        </p:spPr>
        <p:txBody>
          <a:bodyPr anchor="b"/>
          <a:lstStyle>
            <a:lvl1pPr marL="0" indent="0">
              <a:lnSpc>
                <a:spcPts val="3600"/>
              </a:lnSpc>
              <a:spcAft>
                <a:spcPts val="0"/>
              </a:spcAft>
              <a:buNone/>
              <a:defRPr sz="3200" kern="400" baseline="0">
                <a:solidFill>
                  <a:schemeClr val="accent1"/>
                </a:solidFill>
                <a:latin typeface="Arial Black" panose="020B0A04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Section #</a:t>
            </a:r>
          </a:p>
        </p:txBody>
      </p:sp>
      <p:sp>
        <p:nvSpPr>
          <p:cNvPr id="5" name="Title 1"/>
          <p:cNvSpPr>
            <a:spLocks noGrp="1"/>
          </p:cNvSpPr>
          <p:nvPr>
            <p:ph type="ctrTitle" hasCustomPrompt="1"/>
          </p:nvPr>
        </p:nvSpPr>
        <p:spPr>
          <a:xfrm>
            <a:off x="457200" y="3989172"/>
            <a:ext cx="5175504" cy="923330"/>
          </a:xfrm>
        </p:spPr>
        <p:txBody>
          <a:bodyPr anchor="t" anchorCtr="0">
            <a:noAutofit/>
          </a:bodyPr>
          <a:lstStyle>
            <a:lvl1pPr>
              <a:lnSpc>
                <a:spcPts val="3600"/>
              </a:lnSpc>
              <a:defRPr sz="3200" kern="400" baseline="0"/>
            </a:lvl1pPr>
          </a:lstStyle>
          <a:p>
            <a:r>
              <a:rPr lang="en-US" dirty="0"/>
              <a:t>Enter Section Title</a:t>
            </a:r>
          </a:p>
        </p:txBody>
      </p:sp>
      <p:cxnSp>
        <p:nvCxnSpPr>
          <p:cNvPr id="6" name="Straight Connector 5"/>
          <p:cNvCxnSpPr/>
          <p:nvPr userDrawn="1"/>
        </p:nvCxnSpPr>
        <p:spPr>
          <a:xfrm>
            <a:off x="0" y="3913632"/>
            <a:ext cx="9144000" cy="0"/>
          </a:xfrm>
          <a:prstGeom prst="line">
            <a:avLst/>
          </a:prstGeom>
          <a:ln w="38100" cap="sq"/>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93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7" name="Rectangle 6"/>
          <p:cNvSpPr/>
          <p:nvPr userDrawn="1"/>
        </p:nvSpPr>
        <p:spPr>
          <a:xfrm>
            <a:off x="0" y="0"/>
            <a:ext cx="9144000" cy="389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400" baseline="0" dirty="0">
              <a:latin typeface="Arial" panose="020B0604020202020204" pitchFamily="34" charset="0"/>
              <a:cs typeface="Arial" panose="020B0604020202020204" pitchFamily="34" charset="0"/>
            </a:endParaRPr>
          </a:p>
        </p:txBody>
      </p:sp>
      <p:sp>
        <p:nvSpPr>
          <p:cNvPr id="3" name="Text Placeholder 2"/>
          <p:cNvSpPr>
            <a:spLocks noGrp="1"/>
          </p:cNvSpPr>
          <p:nvPr>
            <p:ph type="body" idx="1" hasCustomPrompt="1"/>
          </p:nvPr>
        </p:nvSpPr>
        <p:spPr>
          <a:xfrm>
            <a:off x="457200" y="2926883"/>
            <a:ext cx="5175504" cy="914400"/>
          </a:xfrm>
        </p:spPr>
        <p:txBody>
          <a:bodyPr anchor="b"/>
          <a:lstStyle>
            <a:lvl1pPr marL="0" indent="0">
              <a:lnSpc>
                <a:spcPts val="3600"/>
              </a:lnSpc>
              <a:spcAft>
                <a:spcPts val="0"/>
              </a:spcAft>
              <a:buNone/>
              <a:defRPr sz="3200" kern="400" baseline="0">
                <a:solidFill>
                  <a:schemeClr val="bg1"/>
                </a:solidFill>
                <a:latin typeface="Arial Black" panose="020B0A04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Section #</a:t>
            </a:r>
          </a:p>
        </p:txBody>
      </p:sp>
      <p:sp>
        <p:nvSpPr>
          <p:cNvPr id="5" name="Title 1"/>
          <p:cNvSpPr>
            <a:spLocks noGrp="1"/>
          </p:cNvSpPr>
          <p:nvPr>
            <p:ph type="ctrTitle" hasCustomPrompt="1"/>
          </p:nvPr>
        </p:nvSpPr>
        <p:spPr>
          <a:xfrm>
            <a:off x="457200" y="3989172"/>
            <a:ext cx="5175504" cy="923330"/>
          </a:xfrm>
        </p:spPr>
        <p:txBody>
          <a:bodyPr anchor="t" anchorCtr="0">
            <a:noAutofit/>
          </a:bodyPr>
          <a:lstStyle>
            <a:lvl1pPr>
              <a:lnSpc>
                <a:spcPts val="3600"/>
              </a:lnSpc>
              <a:defRPr sz="3200" kern="400" baseline="0"/>
            </a:lvl1pPr>
          </a:lstStyle>
          <a:p>
            <a:r>
              <a:rPr lang="en-US" dirty="0"/>
              <a:t>Enter Section Title</a:t>
            </a:r>
          </a:p>
        </p:txBody>
      </p:sp>
      <p:cxnSp>
        <p:nvCxnSpPr>
          <p:cNvPr id="6" name="Straight Connector 5"/>
          <p:cNvCxnSpPr/>
          <p:nvPr userDrawn="1"/>
        </p:nvCxnSpPr>
        <p:spPr>
          <a:xfrm>
            <a:off x="0" y="3886200"/>
            <a:ext cx="9144000" cy="0"/>
          </a:xfrm>
          <a:prstGeom prst="line">
            <a:avLst/>
          </a:prstGeom>
          <a:ln w="38100" cap="sq"/>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629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3895344"/>
          </a:xfrm>
          <a:blipFill>
            <a:blip r:embed="rId2"/>
            <a:stretch>
              <a:fillRect/>
            </a:stretch>
          </a:blipFill>
        </p:spPr>
        <p:txBody>
          <a:bodyPr lIns="457200" anchor="ctr" anchorCtr="0"/>
          <a:lstStyle>
            <a:lvl1pPr marL="0" indent="0">
              <a:buNone/>
              <a:defRPr kern="400" baseline="0">
                <a:solidFill>
                  <a:schemeClr val="accent4"/>
                </a:solidFill>
              </a:defRPr>
            </a:lvl1pPr>
          </a:lstStyle>
          <a:p>
            <a:r>
              <a:rPr lang="en-US" dirty="0"/>
              <a:t>Click the icon to add an image here</a:t>
            </a:r>
          </a:p>
        </p:txBody>
      </p:sp>
      <p:sp>
        <p:nvSpPr>
          <p:cNvPr id="3" name="Text Placeholder 2"/>
          <p:cNvSpPr>
            <a:spLocks noGrp="1"/>
          </p:cNvSpPr>
          <p:nvPr>
            <p:ph type="body" idx="1" hasCustomPrompt="1"/>
          </p:nvPr>
        </p:nvSpPr>
        <p:spPr>
          <a:xfrm>
            <a:off x="457200" y="2926883"/>
            <a:ext cx="5175504" cy="914400"/>
          </a:xfrm>
        </p:spPr>
        <p:txBody>
          <a:bodyPr anchor="b"/>
          <a:lstStyle>
            <a:lvl1pPr marL="0" indent="0">
              <a:lnSpc>
                <a:spcPts val="3600"/>
              </a:lnSpc>
              <a:spcAft>
                <a:spcPts val="0"/>
              </a:spcAft>
              <a:buNone/>
              <a:defRPr sz="3200" kern="400" baseline="0">
                <a:solidFill>
                  <a:schemeClr val="bg1"/>
                </a:solidFill>
                <a:latin typeface="Arial Black" panose="020B0A04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Section #</a:t>
            </a:r>
          </a:p>
        </p:txBody>
      </p:sp>
      <p:sp>
        <p:nvSpPr>
          <p:cNvPr id="5" name="Title 1"/>
          <p:cNvSpPr>
            <a:spLocks noGrp="1"/>
          </p:cNvSpPr>
          <p:nvPr>
            <p:ph type="ctrTitle" hasCustomPrompt="1"/>
          </p:nvPr>
        </p:nvSpPr>
        <p:spPr>
          <a:xfrm>
            <a:off x="457200" y="3989172"/>
            <a:ext cx="5175504" cy="923330"/>
          </a:xfrm>
        </p:spPr>
        <p:txBody>
          <a:bodyPr anchor="t" anchorCtr="0">
            <a:noAutofit/>
          </a:bodyPr>
          <a:lstStyle>
            <a:lvl1pPr>
              <a:lnSpc>
                <a:spcPts val="3600"/>
              </a:lnSpc>
              <a:defRPr sz="3200" kern="400" baseline="0"/>
            </a:lvl1pPr>
          </a:lstStyle>
          <a:p>
            <a:r>
              <a:rPr lang="en-US" dirty="0"/>
              <a:t>Enter Section Title</a:t>
            </a:r>
          </a:p>
        </p:txBody>
      </p:sp>
      <p:cxnSp>
        <p:nvCxnSpPr>
          <p:cNvPr id="6" name="Straight Connector 5"/>
          <p:cNvCxnSpPr/>
          <p:nvPr userDrawn="1"/>
        </p:nvCxnSpPr>
        <p:spPr>
          <a:xfrm>
            <a:off x="0" y="3913632"/>
            <a:ext cx="9144000" cy="0"/>
          </a:xfrm>
          <a:prstGeom prst="line">
            <a:avLst/>
          </a:prstGeom>
          <a:ln w="38100" cap="sq"/>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945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 You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457200"/>
            <a:ext cx="1565550" cy="335475"/>
          </a:xfrm>
          <a:prstGeom prst="rect">
            <a:avLst/>
          </a:prstGeom>
        </p:spPr>
      </p:pic>
      <p:sp>
        <p:nvSpPr>
          <p:cNvPr id="6" name="Title 1"/>
          <p:cNvSpPr>
            <a:spLocks noGrp="1"/>
          </p:cNvSpPr>
          <p:nvPr>
            <p:ph type="ctrTitle" hasCustomPrompt="1"/>
          </p:nvPr>
        </p:nvSpPr>
        <p:spPr>
          <a:xfrm>
            <a:off x="457200" y="4064120"/>
            <a:ext cx="5175504" cy="461665"/>
          </a:xfrm>
        </p:spPr>
        <p:txBody>
          <a:bodyPr anchor="b" anchorCtr="0">
            <a:noAutofit/>
          </a:bodyPr>
          <a:lstStyle>
            <a:lvl1pPr>
              <a:lnSpc>
                <a:spcPts val="3600"/>
              </a:lnSpc>
              <a:defRPr sz="3200" kern="400" baseline="0"/>
            </a:lvl1pPr>
          </a:lstStyle>
          <a:p>
            <a:r>
              <a:rPr lang="en-US" dirty="0"/>
              <a:t>Enter “Thank You”</a:t>
            </a:r>
          </a:p>
        </p:txBody>
      </p:sp>
      <p:cxnSp>
        <p:nvCxnSpPr>
          <p:cNvPr id="7" name="Straight Connector 6"/>
          <p:cNvCxnSpPr/>
          <p:nvPr userDrawn="1"/>
        </p:nvCxnSpPr>
        <p:spPr>
          <a:xfrm>
            <a:off x="457200" y="4641401"/>
            <a:ext cx="81381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6513834"/>
            <a:ext cx="3657600" cy="130805"/>
          </a:xfrm>
          <a:prstGeom prst="rect">
            <a:avLst/>
          </a:prstGeom>
          <a:noFill/>
        </p:spPr>
        <p:txBody>
          <a:bodyPr wrap="square" lIns="0" tIns="0" rIns="0" bIns="0" rtlCol="0">
            <a:spAutoFit/>
          </a:bodyPr>
          <a:lstStyle/>
          <a:p>
            <a:pPr lvl="0"/>
            <a:r>
              <a:rPr lang="en-US" sz="850" b="0" kern="400" baseline="0" dirty="0">
                <a:solidFill>
                  <a:schemeClr val="tx2"/>
                </a:solidFill>
                <a:latin typeface="Arial" panose="020B0604020202020204" pitchFamily="34" charset="0"/>
                <a:cs typeface="Arial" panose="020B0604020202020204" pitchFamily="34" charset="0"/>
              </a:rPr>
              <a:t>© Harvard Pilgrim Health Care</a:t>
            </a:r>
          </a:p>
        </p:txBody>
      </p:sp>
    </p:spTree>
    <p:extLst>
      <p:ext uri="{BB962C8B-B14F-4D97-AF65-F5344CB8AC3E}">
        <p14:creationId xmlns:p14="http://schemas.microsoft.com/office/powerpoint/2010/main" val="3842177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7" name="Rectangle 6"/>
          <p:cNvSpPr/>
          <p:nvPr userDrawn="1"/>
        </p:nvSpPr>
        <p:spPr>
          <a:xfrm>
            <a:off x="0" y="0"/>
            <a:ext cx="9144000" cy="5010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400" baseline="0" dirty="0">
              <a:latin typeface="Arial" panose="020B0604020202020204" pitchFamily="34" charset="0"/>
              <a:cs typeface="Arial" panose="020B0604020202020204" pitchFamily="34" charset="0"/>
            </a:endParaRPr>
          </a:p>
        </p:txBody>
      </p:sp>
      <p:sp>
        <p:nvSpPr>
          <p:cNvPr id="10" name="Title 1"/>
          <p:cNvSpPr>
            <a:spLocks noGrp="1"/>
          </p:cNvSpPr>
          <p:nvPr userDrawn="1">
            <p:ph type="ctrTitle" hasCustomPrompt="1"/>
          </p:nvPr>
        </p:nvSpPr>
        <p:spPr>
          <a:xfrm>
            <a:off x="457200" y="5453120"/>
            <a:ext cx="5175504" cy="461665"/>
          </a:xfrm>
        </p:spPr>
        <p:txBody>
          <a:bodyPr anchor="t" anchorCtr="0">
            <a:noAutofit/>
          </a:bodyPr>
          <a:lstStyle>
            <a:lvl1pPr>
              <a:lnSpc>
                <a:spcPts val="3600"/>
              </a:lnSpc>
              <a:defRPr sz="3200" kern="400" baseline="0"/>
            </a:lvl1pPr>
          </a:lstStyle>
          <a:p>
            <a:r>
              <a:rPr lang="en-US" dirty="0"/>
              <a:t>Enter “Thank You”</a:t>
            </a:r>
          </a:p>
        </p:txBody>
      </p:sp>
      <p:sp>
        <p:nvSpPr>
          <p:cNvPr id="8" name="TextBox 7"/>
          <p:cNvSpPr txBox="1"/>
          <p:nvPr userDrawn="1"/>
        </p:nvSpPr>
        <p:spPr>
          <a:xfrm>
            <a:off x="457200" y="6513834"/>
            <a:ext cx="3657600" cy="130805"/>
          </a:xfrm>
          <a:prstGeom prst="rect">
            <a:avLst/>
          </a:prstGeom>
          <a:noFill/>
        </p:spPr>
        <p:txBody>
          <a:bodyPr wrap="square" lIns="0" tIns="0" rIns="0" bIns="0" rtlCol="0">
            <a:spAutoFit/>
          </a:bodyPr>
          <a:lstStyle/>
          <a:p>
            <a:pPr lvl="0"/>
            <a:r>
              <a:rPr lang="en-US" sz="850" b="0" kern="400" baseline="0" dirty="0">
                <a:solidFill>
                  <a:schemeClr val="tx2"/>
                </a:solidFill>
                <a:latin typeface="Arial" panose="020B0604020202020204" pitchFamily="34" charset="0"/>
                <a:cs typeface="Arial" panose="020B0604020202020204" pitchFamily="34" charset="0"/>
              </a:rPr>
              <a:t>© Harvard Pilgrim Health Care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457200"/>
            <a:ext cx="1563624" cy="335062"/>
          </a:xfrm>
          <a:prstGeom prst="rect">
            <a:avLst/>
          </a:prstGeom>
        </p:spPr>
      </p:pic>
    </p:spTree>
    <p:extLst>
      <p:ext uri="{BB962C8B-B14F-4D97-AF65-F5344CB8AC3E}">
        <p14:creationId xmlns:p14="http://schemas.microsoft.com/office/powerpoint/2010/main" val="16214251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 You 3">
    <p:spTree>
      <p:nvGrpSpPr>
        <p:cNvPr id="1" name=""/>
        <p:cNvGrpSpPr/>
        <p:nvPr/>
      </p:nvGrpSpPr>
      <p:grpSpPr>
        <a:xfrm>
          <a:off x="0" y="0"/>
          <a:ext cx="0" cy="0"/>
          <a:chOff x="0" y="0"/>
          <a:chExt cx="0" cy="0"/>
        </a:xfrm>
      </p:grpSpPr>
      <p:sp>
        <p:nvSpPr>
          <p:cNvPr id="7" name="Rectangle 6"/>
          <p:cNvSpPr/>
          <p:nvPr userDrawn="1"/>
        </p:nvSpPr>
        <p:spPr>
          <a:xfrm>
            <a:off x="0" y="0"/>
            <a:ext cx="9144000" cy="498348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400" baseline="0" dirty="0">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457200"/>
            <a:ext cx="1565550" cy="335475"/>
          </a:xfrm>
          <a:prstGeom prst="rect">
            <a:avLst/>
          </a:prstGeom>
        </p:spPr>
      </p:pic>
      <p:sp>
        <p:nvSpPr>
          <p:cNvPr id="10" name="Title 1"/>
          <p:cNvSpPr>
            <a:spLocks noGrp="1"/>
          </p:cNvSpPr>
          <p:nvPr userDrawn="1">
            <p:ph type="ctrTitle" hasCustomPrompt="1"/>
          </p:nvPr>
        </p:nvSpPr>
        <p:spPr>
          <a:xfrm>
            <a:off x="457200" y="5453120"/>
            <a:ext cx="5175504" cy="461665"/>
          </a:xfrm>
        </p:spPr>
        <p:txBody>
          <a:bodyPr anchor="t" anchorCtr="0">
            <a:noAutofit/>
          </a:bodyPr>
          <a:lstStyle>
            <a:lvl1pPr>
              <a:lnSpc>
                <a:spcPts val="3600"/>
              </a:lnSpc>
              <a:defRPr sz="3200" kern="400" baseline="0"/>
            </a:lvl1pPr>
          </a:lstStyle>
          <a:p>
            <a:r>
              <a:rPr lang="en-US" dirty="0"/>
              <a:t>Enter “Thank You”</a:t>
            </a:r>
          </a:p>
        </p:txBody>
      </p:sp>
      <p:sp>
        <p:nvSpPr>
          <p:cNvPr id="8" name="TextBox 7"/>
          <p:cNvSpPr txBox="1"/>
          <p:nvPr userDrawn="1"/>
        </p:nvSpPr>
        <p:spPr>
          <a:xfrm>
            <a:off x="457200" y="6513834"/>
            <a:ext cx="3657600" cy="130805"/>
          </a:xfrm>
          <a:prstGeom prst="rect">
            <a:avLst/>
          </a:prstGeom>
          <a:noFill/>
        </p:spPr>
        <p:txBody>
          <a:bodyPr wrap="square" lIns="0" tIns="0" rIns="0" bIns="0" rtlCol="0">
            <a:spAutoFit/>
          </a:bodyPr>
          <a:lstStyle/>
          <a:p>
            <a:pPr lvl="0"/>
            <a:r>
              <a:rPr lang="en-US" sz="850" b="0" kern="400" baseline="0" dirty="0">
                <a:solidFill>
                  <a:schemeClr val="tx2"/>
                </a:solidFill>
                <a:latin typeface="Arial" panose="020B0604020202020204" pitchFamily="34" charset="0"/>
                <a:cs typeface="Arial" panose="020B0604020202020204" pitchFamily="34" charset="0"/>
              </a:rPr>
              <a:t>© Harvard Pilgrim Health Care</a:t>
            </a:r>
          </a:p>
        </p:txBody>
      </p:sp>
      <p:cxnSp>
        <p:nvCxnSpPr>
          <p:cNvPr id="9" name="Straight Connector 8"/>
          <p:cNvCxnSpPr/>
          <p:nvPr userDrawn="1"/>
        </p:nvCxnSpPr>
        <p:spPr>
          <a:xfrm>
            <a:off x="0" y="4983480"/>
            <a:ext cx="9144000" cy="0"/>
          </a:xfrm>
          <a:prstGeom prst="line">
            <a:avLst/>
          </a:prstGeom>
          <a:ln w="38100" cap="sq"/>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263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0124"/>
            <a:ext cx="8229600" cy="448841"/>
          </a:xfrm>
        </p:spPr>
        <p:txBody>
          <a:bodyPr/>
          <a:lstStyle>
            <a:lvl1pPr>
              <a:defRPr sz="3200" kern="400" baseline="0"/>
            </a:lvl1pPr>
          </a:lstStyle>
          <a:p>
            <a:r>
              <a:rPr lang="en-US" dirty="0"/>
              <a:t>Enter “Agenda”</a:t>
            </a:r>
          </a:p>
        </p:txBody>
      </p:sp>
      <p:sp>
        <p:nvSpPr>
          <p:cNvPr id="8" name="Text Placeholder 5"/>
          <p:cNvSpPr>
            <a:spLocks noGrp="1"/>
          </p:cNvSpPr>
          <p:nvPr>
            <p:ph type="body" sz="quarter" idx="10" hasCustomPrompt="1"/>
          </p:nvPr>
        </p:nvSpPr>
        <p:spPr>
          <a:xfrm>
            <a:off x="457200" y="1901952"/>
            <a:ext cx="5212080" cy="4297680"/>
          </a:xfrm>
        </p:spPr>
        <p:txBody>
          <a:bodyPr/>
          <a:lstStyle>
            <a:lvl1pPr marL="429768" indent="-429768">
              <a:lnSpc>
                <a:spcPct val="100000"/>
              </a:lnSpc>
              <a:spcBef>
                <a:spcPts val="0"/>
              </a:spcBef>
              <a:spcAft>
                <a:spcPts val="1300"/>
              </a:spcAft>
              <a:buClr>
                <a:schemeClr val="bg2"/>
              </a:buClr>
              <a:buFont typeface="+mj-lt"/>
              <a:buAutoNum type="arabicPeriod"/>
              <a:defRPr sz="1800" b="1" kern="400" baseline="0">
                <a:solidFill>
                  <a:schemeClr val="bg2"/>
                </a:solidFill>
              </a:defRPr>
            </a:lvl1pPr>
            <a:lvl2pPr marL="274320" indent="0">
              <a:spcBef>
                <a:spcPts val="0"/>
              </a:spcBef>
              <a:spcAft>
                <a:spcPts val="1200"/>
              </a:spcAft>
              <a:buClr>
                <a:schemeClr val="bg2"/>
              </a:buClr>
              <a:buFont typeface="+mj-lt"/>
              <a:buNone/>
              <a:defRPr/>
            </a:lvl2pPr>
            <a:lvl3pPr marL="548640" indent="0">
              <a:spcBef>
                <a:spcPts val="0"/>
              </a:spcBef>
              <a:spcAft>
                <a:spcPts val="1200"/>
              </a:spcAft>
              <a:buClr>
                <a:schemeClr val="bg2"/>
              </a:buClr>
              <a:buFont typeface="+mj-lt"/>
              <a:buNone/>
              <a:defRPr/>
            </a:lvl3pPr>
            <a:lvl4pPr marL="822960" indent="0">
              <a:spcBef>
                <a:spcPts val="0"/>
              </a:spcBef>
              <a:spcAft>
                <a:spcPts val="1200"/>
              </a:spcAft>
              <a:buClr>
                <a:schemeClr val="bg2"/>
              </a:buClr>
              <a:buFont typeface="+mj-lt"/>
              <a:buNone/>
              <a:defRPr/>
            </a:lvl4pPr>
            <a:lvl5pPr marL="1097280" indent="0">
              <a:spcBef>
                <a:spcPts val="0"/>
              </a:spcBef>
              <a:spcAft>
                <a:spcPts val="1200"/>
              </a:spcAft>
              <a:buClr>
                <a:schemeClr val="bg2"/>
              </a:buClr>
              <a:buFont typeface="+mj-lt"/>
              <a:buNone/>
              <a:defRPr/>
            </a:lvl5pPr>
          </a:lstStyle>
          <a:p>
            <a:pPr lvl="0"/>
            <a:r>
              <a:rPr lang="en-US" dirty="0"/>
              <a:t>Click to Enter Text </a:t>
            </a:r>
          </a:p>
          <a:p>
            <a:pPr lvl="0"/>
            <a:r>
              <a:rPr lang="en-US" dirty="0"/>
              <a:t>Click to Enter Text </a:t>
            </a:r>
          </a:p>
          <a:p>
            <a:pPr lvl="0"/>
            <a:r>
              <a:rPr lang="en-US" dirty="0"/>
              <a:t>Click to Enter Text </a:t>
            </a:r>
          </a:p>
          <a:p>
            <a:pPr lvl="0"/>
            <a:r>
              <a:rPr lang="en-US" dirty="0"/>
              <a:t>Click to Enter Text </a:t>
            </a:r>
          </a:p>
          <a:p>
            <a:pPr lvl="0"/>
            <a:r>
              <a:rPr lang="en-US" dirty="0"/>
              <a:t>Click to Enter Text </a:t>
            </a:r>
          </a:p>
          <a:p>
            <a:pPr lvl="0"/>
            <a:r>
              <a:rPr lang="en-US" dirty="0"/>
              <a:t>Click to Enter Text </a:t>
            </a:r>
          </a:p>
          <a:p>
            <a:pPr lvl="0"/>
            <a:r>
              <a:rPr lang="en-US" dirty="0"/>
              <a:t>Click to Enter Text </a:t>
            </a:r>
          </a:p>
          <a:p>
            <a:pPr lvl="0"/>
            <a:r>
              <a:rPr lang="en-US" dirty="0"/>
              <a:t>Click to Enter Text </a:t>
            </a:r>
          </a:p>
        </p:txBody>
      </p:sp>
    </p:spTree>
    <p:extLst>
      <p:ext uri="{BB962C8B-B14F-4D97-AF65-F5344CB8AC3E}">
        <p14:creationId xmlns:p14="http://schemas.microsoft.com/office/powerpoint/2010/main" val="684524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6" name="Rectangle 5"/>
          <p:cNvSpPr/>
          <p:nvPr userDrawn="1"/>
        </p:nvSpPr>
        <p:spPr>
          <a:xfrm>
            <a:off x="0" y="0"/>
            <a:ext cx="9144000" cy="6291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400" baseline="0" dirty="0">
              <a:latin typeface="Arial" panose="020B0604020202020204" pitchFamily="34" charset="0"/>
              <a:cs typeface="Arial" panose="020B0604020202020204" pitchFamily="34" charset="0"/>
            </a:endParaRPr>
          </a:p>
        </p:txBody>
      </p:sp>
      <p:sp>
        <p:nvSpPr>
          <p:cNvPr id="11" name="Text Placeholder 10"/>
          <p:cNvSpPr>
            <a:spLocks noGrp="1"/>
          </p:cNvSpPr>
          <p:nvPr userDrawn="1">
            <p:ph type="body" sz="quarter" idx="10" hasCustomPrompt="1"/>
          </p:nvPr>
        </p:nvSpPr>
        <p:spPr>
          <a:xfrm>
            <a:off x="457200" y="825015"/>
            <a:ext cx="7315200" cy="3200396"/>
          </a:xfrm>
        </p:spPr>
        <p:txBody>
          <a:bodyPr anchor="b" anchorCtr="0"/>
          <a:lstStyle>
            <a:lvl1pPr marL="344488" indent="-344488">
              <a:lnSpc>
                <a:spcPts val="3600"/>
              </a:lnSpc>
              <a:spcAft>
                <a:spcPts val="0"/>
              </a:spcAft>
              <a:buNone/>
              <a:defRPr sz="3200" kern="400" baseline="0">
                <a:solidFill>
                  <a:schemeClr val="bg1"/>
                </a:solidFill>
                <a:latin typeface="Arial Black" panose="020B0A04020102020204" pitchFamily="34" charset="0"/>
              </a:defRPr>
            </a:lvl1pPr>
            <a:lvl2pPr marL="274320" indent="0">
              <a:lnSpc>
                <a:spcPts val="3600"/>
              </a:lnSpc>
              <a:spcBef>
                <a:spcPts val="0"/>
              </a:spcBef>
              <a:spcAft>
                <a:spcPts val="0"/>
              </a:spcAft>
              <a:buNone/>
              <a:defRPr sz="3200">
                <a:solidFill>
                  <a:schemeClr val="bg1"/>
                </a:solidFill>
                <a:latin typeface="Arial Black" panose="020B0A04020102020204" pitchFamily="34" charset="0"/>
              </a:defRPr>
            </a:lvl2pPr>
            <a:lvl3pPr marL="548640" indent="0">
              <a:lnSpc>
                <a:spcPts val="3600"/>
              </a:lnSpc>
              <a:spcAft>
                <a:spcPts val="0"/>
              </a:spcAft>
              <a:buNone/>
              <a:defRPr sz="3200">
                <a:solidFill>
                  <a:schemeClr val="bg1"/>
                </a:solidFill>
                <a:latin typeface="Arial Black" panose="020B0A04020102020204" pitchFamily="34" charset="0"/>
              </a:defRPr>
            </a:lvl3pPr>
            <a:lvl4pPr marL="822960" indent="0">
              <a:buNone/>
              <a:defRPr/>
            </a:lvl4pPr>
            <a:lvl5pPr marL="1097280" indent="0">
              <a:buNone/>
              <a:defRPr/>
            </a:lvl5pPr>
          </a:lstStyle>
          <a:p>
            <a:pPr lvl="0"/>
            <a:r>
              <a:rPr lang="en-US" dirty="0"/>
              <a:t>“ Click here to enter quote text. Enter a space after the quote mark and the text will indent automatically.”</a:t>
            </a:r>
          </a:p>
        </p:txBody>
      </p:sp>
      <p:sp>
        <p:nvSpPr>
          <p:cNvPr id="13" name="Text Placeholder 12"/>
          <p:cNvSpPr>
            <a:spLocks noGrp="1"/>
          </p:cNvSpPr>
          <p:nvPr userDrawn="1">
            <p:ph type="body" sz="quarter" idx="11" hasCustomPrompt="1"/>
          </p:nvPr>
        </p:nvSpPr>
        <p:spPr>
          <a:xfrm>
            <a:off x="808469" y="4194261"/>
            <a:ext cx="6949440" cy="228600"/>
          </a:xfrm>
        </p:spPr>
        <p:txBody>
          <a:bodyPr/>
          <a:lstStyle>
            <a:lvl1pPr marL="0" indent="0">
              <a:lnSpc>
                <a:spcPct val="100000"/>
              </a:lnSpc>
              <a:spcAft>
                <a:spcPts val="0"/>
              </a:spcAft>
              <a:buNone/>
              <a:defRPr sz="1400" kern="400" baseline="0">
                <a:solidFill>
                  <a:schemeClr val="tx1"/>
                </a:solidFill>
                <a:latin typeface="Arial Black" panose="020B0A04020102020204" pitchFamily="34" charset="0"/>
              </a:defRPr>
            </a:lvl1pPr>
          </a:lstStyle>
          <a:p>
            <a:pPr lvl="0"/>
            <a:r>
              <a:rPr lang="en-US" dirty="0"/>
              <a:t>Click to Enter </a:t>
            </a:r>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798085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6" name="Rectangle 5"/>
          <p:cNvSpPr/>
          <p:nvPr userDrawn="1"/>
        </p:nvSpPr>
        <p:spPr>
          <a:xfrm>
            <a:off x="0" y="0"/>
            <a:ext cx="9144000" cy="6291072"/>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400" baseline="0" dirty="0">
              <a:latin typeface="Arial" panose="020B0604020202020204" pitchFamily="34" charset="0"/>
              <a:cs typeface="Arial" panose="020B0604020202020204" pitchFamily="34" charset="0"/>
            </a:endParaRPr>
          </a:p>
        </p:txBody>
      </p:sp>
      <p:sp>
        <p:nvSpPr>
          <p:cNvPr id="11" name="Text Placeholder 10"/>
          <p:cNvSpPr>
            <a:spLocks noGrp="1"/>
          </p:cNvSpPr>
          <p:nvPr userDrawn="1">
            <p:ph type="body" sz="quarter" idx="10" hasCustomPrompt="1"/>
          </p:nvPr>
        </p:nvSpPr>
        <p:spPr>
          <a:xfrm>
            <a:off x="457200" y="825015"/>
            <a:ext cx="7315200" cy="3200396"/>
          </a:xfrm>
        </p:spPr>
        <p:txBody>
          <a:bodyPr anchor="b" anchorCtr="0"/>
          <a:lstStyle>
            <a:lvl1pPr marL="344488" indent="-344488">
              <a:lnSpc>
                <a:spcPts val="3600"/>
              </a:lnSpc>
              <a:spcAft>
                <a:spcPts val="0"/>
              </a:spcAft>
              <a:buNone/>
              <a:defRPr sz="3200" kern="400" baseline="0">
                <a:solidFill>
                  <a:schemeClr val="tx1"/>
                </a:solidFill>
                <a:latin typeface="Arial Black" panose="020B0A04020102020204" pitchFamily="34"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 Click here to enter quote text. Enter a space after the quote mark and the text will indent automatically.”</a:t>
            </a:r>
          </a:p>
        </p:txBody>
      </p:sp>
      <p:sp>
        <p:nvSpPr>
          <p:cNvPr id="13" name="Text Placeholder 12"/>
          <p:cNvSpPr>
            <a:spLocks noGrp="1"/>
          </p:cNvSpPr>
          <p:nvPr userDrawn="1">
            <p:ph type="body" sz="quarter" idx="11" hasCustomPrompt="1"/>
          </p:nvPr>
        </p:nvSpPr>
        <p:spPr>
          <a:xfrm>
            <a:off x="808469" y="4194261"/>
            <a:ext cx="6949440" cy="228600"/>
          </a:xfrm>
        </p:spPr>
        <p:txBody>
          <a:bodyPr/>
          <a:lstStyle>
            <a:lvl1pPr marL="0" indent="0">
              <a:lnSpc>
                <a:spcPct val="100000"/>
              </a:lnSpc>
              <a:spcAft>
                <a:spcPts val="0"/>
              </a:spcAft>
              <a:buNone/>
              <a:defRPr sz="1400" kern="400" baseline="0">
                <a:solidFill>
                  <a:schemeClr val="tx2"/>
                </a:solidFill>
                <a:latin typeface="Arial Black" panose="020B0A04020102020204" pitchFamily="34" charset="0"/>
              </a:defRPr>
            </a:lvl1pPr>
          </a:lstStyle>
          <a:p>
            <a:pPr lvl="0"/>
            <a:r>
              <a:rPr lang="en-US" dirty="0"/>
              <a:t>Click to Enter </a:t>
            </a:r>
            <a:r>
              <a:rPr lang="en-US" dirty="0" err="1"/>
              <a:t>Firstname</a:t>
            </a:r>
            <a:r>
              <a:rPr lang="en-US" dirty="0"/>
              <a:t> </a:t>
            </a:r>
            <a:r>
              <a:rPr lang="en-US" dirty="0" err="1"/>
              <a:t>Lastname</a:t>
            </a:r>
            <a:endParaRPr lang="en-US" dirty="0"/>
          </a:p>
        </p:txBody>
      </p:sp>
      <p:cxnSp>
        <p:nvCxnSpPr>
          <p:cNvPr id="14" name="Straight Connector 13"/>
          <p:cNvCxnSpPr/>
          <p:nvPr userDrawn="1"/>
        </p:nvCxnSpPr>
        <p:spPr>
          <a:xfrm>
            <a:off x="0" y="6270172"/>
            <a:ext cx="9144000" cy="0"/>
          </a:xfrm>
          <a:prstGeom prst="line">
            <a:avLst/>
          </a:prstGeom>
          <a:ln w="38100" cap="sq"/>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13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3895344"/>
          </a:xfrm>
          <a:blipFill>
            <a:blip r:embed="rId2"/>
            <a:stretch>
              <a:fillRect/>
            </a:stretch>
          </a:blipFill>
        </p:spPr>
        <p:txBody>
          <a:bodyPr lIns="457200" anchor="ctr" anchorCtr="0"/>
          <a:lstStyle>
            <a:lvl1pPr marL="0" indent="0">
              <a:buNone/>
              <a:defRPr kern="400" baseline="0">
                <a:solidFill>
                  <a:schemeClr val="accent4"/>
                </a:solidFill>
              </a:defRPr>
            </a:lvl1pPr>
          </a:lstStyle>
          <a:p>
            <a:r>
              <a:rPr lang="en-US" dirty="0"/>
              <a:t>Click the icon to add an image here</a:t>
            </a:r>
          </a:p>
        </p:txBody>
      </p:sp>
      <p:sp>
        <p:nvSpPr>
          <p:cNvPr id="3" name="Text Placeholder 2"/>
          <p:cNvSpPr>
            <a:spLocks noGrp="1"/>
          </p:cNvSpPr>
          <p:nvPr>
            <p:ph type="body" idx="1" hasCustomPrompt="1"/>
          </p:nvPr>
        </p:nvSpPr>
        <p:spPr>
          <a:xfrm>
            <a:off x="457200" y="2926883"/>
            <a:ext cx="5175504" cy="914400"/>
          </a:xfrm>
        </p:spPr>
        <p:txBody>
          <a:bodyPr anchor="b"/>
          <a:lstStyle>
            <a:lvl1pPr marL="0" indent="0">
              <a:lnSpc>
                <a:spcPts val="3600"/>
              </a:lnSpc>
              <a:spcAft>
                <a:spcPts val="0"/>
              </a:spcAft>
              <a:buNone/>
              <a:defRPr sz="3200" kern="400" baseline="0">
                <a:solidFill>
                  <a:schemeClr val="bg1"/>
                </a:solidFill>
                <a:latin typeface="Arial Black" panose="020B0A04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Enter Section #</a:t>
            </a:r>
          </a:p>
        </p:txBody>
      </p:sp>
      <p:sp>
        <p:nvSpPr>
          <p:cNvPr id="5" name="Title 1"/>
          <p:cNvSpPr>
            <a:spLocks noGrp="1"/>
          </p:cNvSpPr>
          <p:nvPr>
            <p:ph type="ctrTitle" hasCustomPrompt="1"/>
          </p:nvPr>
        </p:nvSpPr>
        <p:spPr>
          <a:xfrm>
            <a:off x="457200" y="3989172"/>
            <a:ext cx="5175504" cy="923330"/>
          </a:xfrm>
        </p:spPr>
        <p:txBody>
          <a:bodyPr anchor="t" anchorCtr="0">
            <a:noAutofit/>
          </a:bodyPr>
          <a:lstStyle>
            <a:lvl1pPr>
              <a:lnSpc>
                <a:spcPts val="3600"/>
              </a:lnSpc>
              <a:defRPr sz="3200" kern="400" baseline="0"/>
            </a:lvl1pPr>
          </a:lstStyle>
          <a:p>
            <a:r>
              <a:rPr lang="en-US" dirty="0"/>
              <a:t>Enter Section Title</a:t>
            </a:r>
          </a:p>
        </p:txBody>
      </p:sp>
      <p:cxnSp>
        <p:nvCxnSpPr>
          <p:cNvPr id="6" name="Straight Connector 5"/>
          <p:cNvCxnSpPr/>
          <p:nvPr userDrawn="1"/>
        </p:nvCxnSpPr>
        <p:spPr>
          <a:xfrm>
            <a:off x="0" y="3913632"/>
            <a:ext cx="9144000" cy="0"/>
          </a:xfrm>
          <a:prstGeom prst="line">
            <a:avLst/>
          </a:prstGeom>
          <a:ln w="38100" cap="sq"/>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1421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ern="400" baseline="0"/>
            </a:lvl1pPr>
          </a:lstStyle>
          <a:p>
            <a:r>
              <a:rPr lang="en-US" dirty="0"/>
              <a:t>Click to Enter One or </a:t>
            </a:r>
            <a:br>
              <a:rPr lang="en-US" dirty="0"/>
            </a:br>
            <a:r>
              <a:rPr lang="en-US" dirty="0"/>
              <a:t>Two-Line Slide Title</a:t>
            </a:r>
          </a:p>
        </p:txBody>
      </p:sp>
      <p:sp>
        <p:nvSpPr>
          <p:cNvPr id="3" name="Content Placeholder 2"/>
          <p:cNvSpPr>
            <a:spLocks noGrp="1"/>
          </p:cNvSpPr>
          <p:nvPr>
            <p:ph idx="1" hasCustomPrompt="1"/>
          </p:nvPr>
        </p:nvSpPr>
        <p:spPr>
          <a:xfrm>
            <a:off x="457200" y="1524000"/>
            <a:ext cx="8229600" cy="4297680"/>
          </a:xfrm>
        </p:spPr>
        <p:txBody>
          <a:bodyPr/>
          <a:lstStyle>
            <a:lvl1pPr>
              <a:lnSpc>
                <a:spcPct val="100000"/>
              </a:lnSpc>
              <a:spcBef>
                <a:spcPts val="0"/>
              </a:spcBef>
              <a:spcAft>
                <a:spcPts val="1200"/>
              </a:spcAft>
              <a:defRPr kern="400" baseline="0"/>
            </a:lvl1pPr>
            <a:lvl2pPr>
              <a:lnSpc>
                <a:spcPct val="100000"/>
              </a:lnSpc>
              <a:spcBef>
                <a:spcPts val="0"/>
              </a:spcBef>
              <a:spcAft>
                <a:spcPts val="1200"/>
              </a:spcAft>
              <a:defRPr kern="400" baseline="0"/>
            </a:lvl2pPr>
            <a:lvl3pPr>
              <a:lnSpc>
                <a:spcPct val="100000"/>
              </a:lnSpc>
              <a:spcBef>
                <a:spcPts val="0"/>
              </a:spcBef>
              <a:spcAft>
                <a:spcPts val="1200"/>
              </a:spcAft>
              <a:defRPr kern="400" baseline="0"/>
            </a:lvl3pPr>
            <a:lvl4pPr>
              <a:lnSpc>
                <a:spcPct val="100000"/>
              </a:lnSpc>
              <a:spcBef>
                <a:spcPts val="0"/>
              </a:spcBef>
              <a:spcAft>
                <a:spcPts val="1200"/>
              </a:spcAft>
              <a:defRPr kern="400" baseline="0"/>
            </a:lvl4pPr>
            <a:lvl5pPr>
              <a:lnSpc>
                <a:spcPct val="100000"/>
              </a:lnSpc>
              <a:spcBef>
                <a:spcPts val="0"/>
              </a:spcBef>
              <a:spcAft>
                <a:spcPts val="1200"/>
              </a:spcAft>
              <a:defRPr kern="400" baseline="0"/>
            </a:lvl5pPr>
          </a:lstStyle>
          <a:p>
            <a:pPr lvl="0"/>
            <a:r>
              <a:rPr lang="en-US" dirty="0"/>
              <a:t>Click to edit text or click an icon to insert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9194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ern="400" baseline="0"/>
            </a:lvl1pPr>
          </a:lstStyle>
          <a:p>
            <a:r>
              <a:rPr lang="en-US" dirty="0"/>
              <a:t>Click to Enter One or </a:t>
            </a:r>
            <a:br>
              <a:rPr lang="en-US" dirty="0"/>
            </a:br>
            <a:r>
              <a:rPr lang="en-US" dirty="0"/>
              <a:t>Two-Line Slide Title</a:t>
            </a:r>
          </a:p>
        </p:txBody>
      </p:sp>
      <p:sp>
        <p:nvSpPr>
          <p:cNvPr id="6" name="Text Placeholder 5"/>
          <p:cNvSpPr>
            <a:spLocks noGrp="1"/>
          </p:cNvSpPr>
          <p:nvPr>
            <p:ph type="body" sz="quarter" idx="11" hasCustomPrompt="1"/>
          </p:nvPr>
        </p:nvSpPr>
        <p:spPr>
          <a:xfrm>
            <a:off x="457200" y="1892427"/>
            <a:ext cx="5212080" cy="4297680"/>
          </a:xfrm>
        </p:spPr>
        <p:txBody>
          <a:bodyPr/>
          <a:lstStyle>
            <a:lvl1pPr>
              <a:spcBef>
                <a:spcPts val="0"/>
              </a:spcBef>
              <a:spcAft>
                <a:spcPts val="1200"/>
              </a:spcAft>
              <a:defRPr kern="400" baseline="0"/>
            </a:lvl1pPr>
            <a:lvl2pPr>
              <a:spcBef>
                <a:spcPts val="0"/>
              </a:spcBef>
              <a:spcAft>
                <a:spcPts val="1200"/>
              </a:spcAft>
              <a:defRPr kern="400" baseline="0"/>
            </a:lvl2pPr>
            <a:lvl3pPr>
              <a:spcBef>
                <a:spcPts val="0"/>
              </a:spcBef>
              <a:spcAft>
                <a:spcPts val="1200"/>
              </a:spcAft>
              <a:defRPr kern="400" baseline="0"/>
            </a:lvl3pPr>
            <a:lvl4pPr>
              <a:spcBef>
                <a:spcPts val="0"/>
              </a:spcBef>
              <a:spcAft>
                <a:spcPts val="1200"/>
              </a:spcAft>
              <a:defRPr kern="400" baseline="0"/>
            </a:lvl4pPr>
            <a:lvl5pPr>
              <a:spcBef>
                <a:spcPts val="0"/>
              </a:spcBef>
              <a:spcAft>
                <a:spcPts val="1200"/>
              </a:spcAft>
              <a:defRPr kern="4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45129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5212080" cy="923330"/>
          </a:xfrm>
        </p:spPr>
        <p:txBody>
          <a:bodyPr/>
          <a:lstStyle>
            <a:lvl1pPr>
              <a:defRPr kern="400" baseline="0"/>
            </a:lvl1pPr>
          </a:lstStyle>
          <a:p>
            <a:r>
              <a:rPr lang="en-US" dirty="0"/>
              <a:t>Click to Enter One or </a:t>
            </a:r>
            <a:br>
              <a:rPr lang="en-US" dirty="0"/>
            </a:br>
            <a:r>
              <a:rPr lang="en-US" dirty="0"/>
              <a:t>Two-Line Slide Title</a:t>
            </a:r>
          </a:p>
        </p:txBody>
      </p:sp>
      <p:sp>
        <p:nvSpPr>
          <p:cNvPr id="6" name="Text Placeholder 5"/>
          <p:cNvSpPr>
            <a:spLocks noGrp="1"/>
          </p:cNvSpPr>
          <p:nvPr>
            <p:ph type="body" sz="quarter" idx="11" hasCustomPrompt="1"/>
          </p:nvPr>
        </p:nvSpPr>
        <p:spPr>
          <a:xfrm>
            <a:off x="457200" y="1895407"/>
            <a:ext cx="5212080" cy="4297680"/>
          </a:xfrm>
        </p:spPr>
        <p:txBody>
          <a:bodyPr/>
          <a:lstStyle>
            <a:lvl1pPr>
              <a:spcBef>
                <a:spcPts val="0"/>
              </a:spcBef>
              <a:spcAft>
                <a:spcPts val="1200"/>
              </a:spcAft>
              <a:defRPr kern="400" baseline="0"/>
            </a:lvl1pPr>
            <a:lvl2pPr>
              <a:spcBef>
                <a:spcPts val="0"/>
              </a:spcBef>
              <a:spcAft>
                <a:spcPts val="1200"/>
              </a:spcAft>
              <a:defRPr kern="400" baseline="0"/>
            </a:lvl2pPr>
            <a:lvl3pPr>
              <a:spcBef>
                <a:spcPts val="0"/>
              </a:spcBef>
              <a:spcAft>
                <a:spcPts val="1200"/>
              </a:spcAft>
              <a:defRPr kern="400" baseline="0"/>
            </a:lvl3pPr>
            <a:lvl4pPr>
              <a:spcBef>
                <a:spcPts val="0"/>
              </a:spcBef>
              <a:spcAft>
                <a:spcPts val="1200"/>
              </a:spcAft>
              <a:defRPr kern="400" baseline="0"/>
            </a:lvl4pPr>
            <a:lvl5pPr>
              <a:spcBef>
                <a:spcPts val="0"/>
              </a:spcBef>
              <a:spcAft>
                <a:spcPts val="1200"/>
              </a:spcAft>
              <a:defRPr kern="4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2" hasCustomPrompt="1"/>
          </p:nvPr>
        </p:nvSpPr>
        <p:spPr>
          <a:xfrm>
            <a:off x="5852160" y="128016"/>
            <a:ext cx="3291840" cy="6729984"/>
          </a:xfrm>
          <a:blipFill>
            <a:blip r:embed="rId2"/>
            <a:stretch>
              <a:fillRect/>
            </a:stretch>
          </a:blipFill>
        </p:spPr>
        <p:txBody>
          <a:bodyPr lIns="91440" tIns="1965960" anchor="t" anchorCtr="0"/>
          <a:lstStyle>
            <a:lvl1pPr marL="0" indent="0" algn="ctr">
              <a:buNone/>
              <a:defRPr kern="400" baseline="0">
                <a:solidFill>
                  <a:schemeClr val="accent4"/>
                </a:solidFill>
              </a:defRPr>
            </a:lvl1pPr>
          </a:lstStyle>
          <a:p>
            <a:r>
              <a:rPr lang="en-US" dirty="0"/>
              <a:t>Click the icon to add an image</a:t>
            </a:r>
          </a:p>
        </p:txBody>
      </p:sp>
    </p:spTree>
    <p:extLst>
      <p:ext uri="{BB962C8B-B14F-4D97-AF65-F5344CB8AC3E}">
        <p14:creationId xmlns:p14="http://schemas.microsoft.com/office/powerpoint/2010/main" val="1836398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mp; 2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5212080" cy="923330"/>
          </a:xfrm>
        </p:spPr>
        <p:txBody>
          <a:bodyPr/>
          <a:lstStyle>
            <a:lvl1pPr>
              <a:defRPr kern="400" baseline="0"/>
            </a:lvl1pPr>
          </a:lstStyle>
          <a:p>
            <a:r>
              <a:rPr lang="en-US" dirty="0"/>
              <a:t>Click to Enter One or </a:t>
            </a:r>
            <a:br>
              <a:rPr lang="en-US" dirty="0"/>
            </a:br>
            <a:r>
              <a:rPr lang="en-US" dirty="0"/>
              <a:t>Two-Line Slide Title</a:t>
            </a:r>
          </a:p>
        </p:txBody>
      </p:sp>
      <p:sp>
        <p:nvSpPr>
          <p:cNvPr id="6" name="Text Placeholder 5"/>
          <p:cNvSpPr>
            <a:spLocks noGrp="1"/>
          </p:cNvSpPr>
          <p:nvPr>
            <p:ph type="body" sz="quarter" idx="11" hasCustomPrompt="1"/>
          </p:nvPr>
        </p:nvSpPr>
        <p:spPr>
          <a:xfrm>
            <a:off x="457200" y="1892427"/>
            <a:ext cx="5212080" cy="4297680"/>
          </a:xfrm>
        </p:spPr>
        <p:txBody>
          <a:bodyPr/>
          <a:lstStyle>
            <a:lvl1pPr>
              <a:spcBef>
                <a:spcPts val="0"/>
              </a:spcBef>
              <a:spcAft>
                <a:spcPts val="1200"/>
              </a:spcAft>
              <a:defRPr kern="400" baseline="0"/>
            </a:lvl1pPr>
            <a:lvl2pPr>
              <a:spcBef>
                <a:spcPts val="0"/>
              </a:spcBef>
              <a:spcAft>
                <a:spcPts val="1200"/>
              </a:spcAft>
              <a:defRPr kern="400" baseline="0"/>
            </a:lvl2pPr>
            <a:lvl3pPr>
              <a:spcBef>
                <a:spcPts val="0"/>
              </a:spcBef>
              <a:spcAft>
                <a:spcPts val="1200"/>
              </a:spcAft>
              <a:defRPr kern="400" baseline="0"/>
            </a:lvl3pPr>
            <a:lvl4pPr>
              <a:spcBef>
                <a:spcPts val="0"/>
              </a:spcBef>
              <a:spcAft>
                <a:spcPts val="1200"/>
              </a:spcAft>
              <a:defRPr kern="400" baseline="0"/>
            </a:lvl4pPr>
            <a:lvl5pPr>
              <a:spcBef>
                <a:spcPts val="0"/>
              </a:spcBef>
              <a:spcAft>
                <a:spcPts val="1200"/>
              </a:spcAft>
              <a:defRPr kern="4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2" hasCustomPrompt="1"/>
          </p:nvPr>
        </p:nvSpPr>
        <p:spPr>
          <a:xfrm>
            <a:off x="5852160" y="128016"/>
            <a:ext cx="3291840" cy="2788920"/>
          </a:xfrm>
          <a:blipFill>
            <a:blip r:embed="rId2"/>
            <a:stretch>
              <a:fillRect/>
            </a:stretch>
          </a:blipFill>
        </p:spPr>
        <p:txBody>
          <a:bodyPr lIns="91440" tIns="548640" anchor="t" anchorCtr="0"/>
          <a:lstStyle>
            <a:lvl1pPr marL="0" indent="0" algn="ctr">
              <a:buNone/>
              <a:defRPr kern="400" baseline="0">
                <a:solidFill>
                  <a:schemeClr val="accent4"/>
                </a:solidFill>
              </a:defRPr>
            </a:lvl1pPr>
          </a:lstStyle>
          <a:p>
            <a:r>
              <a:rPr lang="en-US" dirty="0"/>
              <a:t>Click the icon to add an image</a:t>
            </a:r>
          </a:p>
        </p:txBody>
      </p:sp>
      <p:sp>
        <p:nvSpPr>
          <p:cNvPr id="9" name="Picture Placeholder 3"/>
          <p:cNvSpPr>
            <a:spLocks noGrp="1"/>
          </p:cNvSpPr>
          <p:nvPr>
            <p:ph type="pic" sz="quarter" idx="13" hasCustomPrompt="1"/>
          </p:nvPr>
        </p:nvSpPr>
        <p:spPr>
          <a:xfrm>
            <a:off x="5852160" y="2919350"/>
            <a:ext cx="3291840" cy="3938650"/>
          </a:xfrm>
          <a:blipFill>
            <a:blip r:embed="rId2"/>
            <a:stretch>
              <a:fillRect/>
            </a:stretch>
          </a:blipFill>
        </p:spPr>
        <p:txBody>
          <a:bodyPr lIns="91440" tIns="1097280" anchor="t" anchorCtr="0"/>
          <a:lstStyle>
            <a:lvl1pPr marL="0" indent="0" algn="ctr">
              <a:buNone/>
              <a:defRPr kern="400" baseline="0">
                <a:solidFill>
                  <a:schemeClr val="accent4"/>
                </a:solidFill>
              </a:defRPr>
            </a:lvl1pPr>
          </a:lstStyle>
          <a:p>
            <a:r>
              <a:rPr lang="en-US" dirty="0"/>
              <a:t>Click the icon to add an image</a:t>
            </a:r>
          </a:p>
        </p:txBody>
      </p:sp>
    </p:spTree>
    <p:extLst>
      <p:ext uri="{BB962C8B-B14F-4D97-AF65-F5344CB8AC3E}">
        <p14:creationId xmlns:p14="http://schemas.microsoft.com/office/powerpoint/2010/main" val="16239728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923330"/>
          </a:xfrm>
        </p:spPr>
        <p:txBody>
          <a:bodyPr/>
          <a:lstStyle>
            <a:lvl1pPr>
              <a:defRPr kern="400" baseline="0"/>
            </a:lvl1pPr>
          </a:lstStyle>
          <a:p>
            <a:r>
              <a:rPr lang="en-US" dirty="0"/>
              <a:t>Click to Enter One or </a:t>
            </a:r>
            <a:br>
              <a:rPr lang="en-US" dirty="0"/>
            </a:br>
            <a:r>
              <a:rPr lang="en-US" dirty="0"/>
              <a:t>Two-Line Slide Title</a:t>
            </a:r>
          </a:p>
        </p:txBody>
      </p:sp>
      <p:sp>
        <p:nvSpPr>
          <p:cNvPr id="6" name="Text Placeholder 5"/>
          <p:cNvSpPr>
            <a:spLocks noGrp="1"/>
          </p:cNvSpPr>
          <p:nvPr>
            <p:ph type="body" sz="quarter" idx="11" hasCustomPrompt="1"/>
          </p:nvPr>
        </p:nvSpPr>
        <p:spPr>
          <a:xfrm>
            <a:off x="457200" y="1892427"/>
            <a:ext cx="3840480" cy="4297680"/>
          </a:xfrm>
        </p:spPr>
        <p:txBody>
          <a:bodyPr/>
          <a:lstStyle>
            <a:lvl1pPr>
              <a:spcBef>
                <a:spcPts val="0"/>
              </a:spcBef>
              <a:spcAft>
                <a:spcPts val="1200"/>
              </a:spcAft>
              <a:defRPr kern="400" baseline="0"/>
            </a:lvl1pPr>
            <a:lvl2pPr>
              <a:spcBef>
                <a:spcPts val="0"/>
              </a:spcBef>
              <a:spcAft>
                <a:spcPts val="1200"/>
              </a:spcAft>
              <a:defRPr kern="400" baseline="0"/>
            </a:lvl2pPr>
            <a:lvl3pPr>
              <a:spcBef>
                <a:spcPts val="0"/>
              </a:spcBef>
              <a:spcAft>
                <a:spcPts val="1200"/>
              </a:spcAft>
              <a:defRPr kern="400" baseline="0"/>
            </a:lvl3pPr>
            <a:lvl4pPr>
              <a:spcBef>
                <a:spcPts val="0"/>
              </a:spcBef>
              <a:spcAft>
                <a:spcPts val="1200"/>
              </a:spcAft>
              <a:defRPr kern="400" baseline="0"/>
            </a:lvl4pPr>
            <a:lvl5pPr>
              <a:spcBef>
                <a:spcPts val="0"/>
              </a:spcBef>
              <a:spcAft>
                <a:spcPts val="1200"/>
              </a:spcAft>
              <a:defRPr kern="4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3" hasCustomPrompt="1"/>
          </p:nvPr>
        </p:nvSpPr>
        <p:spPr>
          <a:xfrm>
            <a:off x="4846320" y="1892427"/>
            <a:ext cx="3840480" cy="4297680"/>
          </a:xfrm>
        </p:spPr>
        <p:txBody>
          <a:bodyPr/>
          <a:lstStyle>
            <a:lvl1pPr>
              <a:spcBef>
                <a:spcPts val="0"/>
              </a:spcBef>
              <a:spcAft>
                <a:spcPts val="1200"/>
              </a:spcAft>
              <a:defRPr kern="400" baseline="0"/>
            </a:lvl1pPr>
            <a:lvl2pPr>
              <a:spcBef>
                <a:spcPts val="0"/>
              </a:spcBef>
              <a:spcAft>
                <a:spcPts val="1200"/>
              </a:spcAft>
              <a:defRPr kern="400" baseline="0"/>
            </a:lvl2pPr>
            <a:lvl3pPr>
              <a:spcBef>
                <a:spcPts val="0"/>
              </a:spcBef>
              <a:spcAft>
                <a:spcPts val="1200"/>
              </a:spcAft>
              <a:defRPr kern="400" baseline="0"/>
            </a:lvl3pPr>
            <a:lvl4pPr>
              <a:spcBef>
                <a:spcPts val="0"/>
              </a:spcBef>
              <a:spcAft>
                <a:spcPts val="1200"/>
              </a:spcAft>
              <a:defRPr kern="400" baseline="0"/>
            </a:lvl4pPr>
            <a:lvl5pPr>
              <a:spcBef>
                <a:spcPts val="0"/>
              </a:spcBef>
              <a:spcAft>
                <a:spcPts val="1200"/>
              </a:spcAft>
              <a:defRPr kern="4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03964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lvl1pPr>
          </a:lstStyle>
          <a:p>
            <a:r>
              <a:rPr lang="en-US" dirty="0"/>
              <a:t>Click to Enter One or </a:t>
            </a:r>
            <a:br>
              <a:rPr lang="en-US" dirty="0"/>
            </a:br>
            <a:r>
              <a:rPr lang="en-US" dirty="0"/>
              <a:t>Two-Line Slide Title</a:t>
            </a:r>
          </a:p>
        </p:txBody>
      </p:sp>
    </p:spTree>
    <p:extLst>
      <p:ext uri="{BB962C8B-B14F-4D97-AF65-F5344CB8AC3E}">
        <p14:creationId xmlns:p14="http://schemas.microsoft.com/office/powerpoint/2010/main" val="1880180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8580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0"/>
            <a:ext cx="8229600" cy="4671069"/>
          </a:xfrm>
        </p:spPr>
        <p:txBody>
          <a:bodyPr>
            <a:normAutofit/>
          </a:bodyPr>
          <a:lstStyle>
            <a:lvl1pPr>
              <a:lnSpc>
                <a:spcPct val="100000"/>
              </a:lnSpc>
              <a:spcAft>
                <a:spcPts val="600"/>
              </a:spcAft>
              <a:defRPr sz="2000"/>
            </a:lvl1pPr>
            <a:lvl2pPr>
              <a:lnSpc>
                <a:spcPct val="100000"/>
              </a:lnSpc>
              <a:spcAft>
                <a:spcPts val="600"/>
              </a:spcAft>
              <a:defRPr sz="1800"/>
            </a:lvl2pPr>
            <a:lvl3pPr>
              <a:lnSpc>
                <a:spcPct val="100000"/>
              </a:lnSpc>
              <a:spcAft>
                <a:spcPts val="600"/>
              </a:spcAft>
              <a:defRPr sz="1600"/>
            </a:lvl3pPr>
            <a:lvl4pPr>
              <a:lnSpc>
                <a:spcPct val="100000"/>
              </a:lnSpc>
              <a:spcAft>
                <a:spcPts val="600"/>
              </a:spcAft>
              <a:defRPr sz="1400"/>
            </a:lvl4pPr>
            <a:lvl5pPr>
              <a:lnSpc>
                <a:spcPct val="100000"/>
              </a:lnSpc>
              <a:spcAft>
                <a:spcPts val="600"/>
              </a:spcAft>
              <a:defRPr sz="14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08876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Cover Lifestyle 18">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904043"/>
          </a:xfrm>
          <a:prstGeom prst="rect">
            <a:avLst/>
          </a:prstGeom>
        </p:spPr>
      </p:pic>
      <p:sp>
        <p:nvSpPr>
          <p:cNvPr id="14" name="Title 1"/>
          <p:cNvSpPr>
            <a:spLocks noGrp="1"/>
          </p:cNvSpPr>
          <p:nvPr>
            <p:ph type="ctrTitle" hasCustomPrompt="1"/>
          </p:nvPr>
        </p:nvSpPr>
        <p:spPr>
          <a:xfrm>
            <a:off x="457200" y="4224528"/>
            <a:ext cx="5212080" cy="923330"/>
          </a:xfrm>
        </p:spPr>
        <p:txBody>
          <a:bodyPr anchor="b" anchorCtr="0"/>
          <a:lstStyle>
            <a:lvl1pPr>
              <a:lnSpc>
                <a:spcPts val="3600"/>
              </a:lnSpc>
              <a:defRPr sz="3200" kern="400" baseline="0"/>
            </a:lvl1pPr>
          </a:lstStyle>
          <a:p>
            <a:r>
              <a:rPr lang="en-US" dirty="0"/>
              <a:t>Click to Enter Presentation Title</a:t>
            </a:r>
          </a:p>
        </p:txBody>
      </p:sp>
      <p:cxnSp>
        <p:nvCxnSpPr>
          <p:cNvPr id="18" name="Straight Connector 17"/>
          <p:cNvCxnSpPr/>
          <p:nvPr userDrawn="1"/>
        </p:nvCxnSpPr>
        <p:spPr>
          <a:xfrm>
            <a:off x="457200" y="557784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457200" y="6513834"/>
            <a:ext cx="3657600" cy="130805"/>
          </a:xfrm>
          <a:prstGeom prst="rect">
            <a:avLst/>
          </a:prstGeom>
          <a:noFill/>
        </p:spPr>
        <p:txBody>
          <a:bodyPr wrap="square" lIns="0" tIns="0" rIns="0" bIns="0" rtlCol="0">
            <a:spAutoFit/>
          </a:bodyPr>
          <a:lstStyle/>
          <a:p>
            <a:pPr lvl="0"/>
            <a:r>
              <a:rPr lang="en-US" sz="850" b="0" kern="400" baseline="0" dirty="0">
                <a:solidFill>
                  <a:schemeClr val="tx2"/>
                </a:solidFill>
                <a:latin typeface="Arial" panose="020B0604020202020204" pitchFamily="34" charset="0"/>
                <a:cs typeface="Arial" panose="020B0604020202020204" pitchFamily="34" charset="0"/>
              </a:rPr>
              <a:t>© Harvard Pilgrim Health Care</a:t>
            </a:r>
          </a:p>
        </p:txBody>
      </p:sp>
      <p:cxnSp>
        <p:nvCxnSpPr>
          <p:cNvPr id="6" name="Straight Connector 5"/>
          <p:cNvCxnSpPr/>
          <p:nvPr userDrawn="1"/>
        </p:nvCxnSpPr>
        <p:spPr>
          <a:xfrm>
            <a:off x="0" y="3889534"/>
            <a:ext cx="9144000" cy="0"/>
          </a:xfrm>
          <a:prstGeom prst="line">
            <a:avLst/>
          </a:prstGeom>
          <a:ln w="66675"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57200"/>
            <a:ext cx="1563624" cy="335062"/>
          </a:xfrm>
          <a:prstGeom prst="rect">
            <a:avLst/>
          </a:prstGeom>
        </p:spPr>
      </p:pic>
      <p:sp>
        <p:nvSpPr>
          <p:cNvPr id="11" name="Subtitle 2"/>
          <p:cNvSpPr>
            <a:spLocks noGrp="1"/>
          </p:cNvSpPr>
          <p:nvPr>
            <p:ph type="subTitle" idx="1" hasCustomPrompt="1"/>
          </p:nvPr>
        </p:nvSpPr>
        <p:spPr>
          <a:xfrm>
            <a:off x="457200" y="5190334"/>
            <a:ext cx="5212080" cy="246888"/>
          </a:xfrm>
        </p:spPr>
        <p:txBody>
          <a:bodyPr anchor="b" anchorCtr="0"/>
          <a:lstStyle>
            <a:lvl1pPr marL="0" indent="0" algn="l">
              <a:lnSpc>
                <a:spcPct val="100000"/>
              </a:lnSpc>
              <a:spcBef>
                <a:spcPts val="0"/>
              </a:spcBef>
              <a:spcAft>
                <a:spcPts val="0"/>
              </a:spcAft>
              <a:buNone/>
              <a:defRPr sz="1600" kern="400" baseline="0">
                <a:solidFill>
                  <a:schemeClr val="bg2"/>
                </a:solidFill>
                <a:latin typeface="Arial Black" panose="020B0A04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Enter Presentation Subtitle</a:t>
            </a:r>
          </a:p>
        </p:txBody>
      </p:sp>
      <p:sp>
        <p:nvSpPr>
          <p:cNvPr id="12" name="Text Placeholder 2"/>
          <p:cNvSpPr>
            <a:spLocks noGrp="1"/>
          </p:cNvSpPr>
          <p:nvPr>
            <p:ph type="body" sz="quarter" idx="11" hasCustomPrompt="1"/>
          </p:nvPr>
        </p:nvSpPr>
        <p:spPr>
          <a:xfrm>
            <a:off x="457200" y="5669280"/>
            <a:ext cx="5212080" cy="228600"/>
          </a:xfrm>
        </p:spPr>
        <p:txBody>
          <a:bodyPr/>
          <a:lstStyle>
            <a:lvl1pPr marL="0" indent="0">
              <a:lnSpc>
                <a:spcPct val="100000"/>
              </a:lnSpc>
              <a:spcAft>
                <a:spcPts val="0"/>
              </a:spcAft>
              <a:buNone/>
              <a:defRPr sz="1400" baseline="0">
                <a:solidFill>
                  <a:schemeClr val="accent1"/>
                </a:solidFill>
              </a:defRPr>
            </a:lvl1pPr>
          </a:lstStyle>
          <a:p>
            <a:pPr lvl="0"/>
            <a:r>
              <a:rPr lang="en-US" dirty="0"/>
              <a:t>Click to Enter Month XX, 20XX</a:t>
            </a:r>
          </a:p>
        </p:txBody>
      </p:sp>
    </p:spTree>
    <p:extLst>
      <p:ext uri="{BB962C8B-B14F-4D97-AF65-F5344CB8AC3E}">
        <p14:creationId xmlns:p14="http://schemas.microsoft.com/office/powerpoint/2010/main" val="28630103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Generic Slide">
  <p:cSld name="Generic Slide">
    <p:spTree>
      <p:nvGrpSpPr>
        <p:cNvPr id="1" name="Shape 432"/>
        <p:cNvGrpSpPr/>
        <p:nvPr/>
      </p:nvGrpSpPr>
      <p:grpSpPr>
        <a:xfrm>
          <a:off x="0" y="0"/>
          <a:ext cx="0" cy="0"/>
          <a:chOff x="0" y="0"/>
          <a:chExt cx="0" cy="0"/>
        </a:xfrm>
      </p:grpSpPr>
      <p:sp>
        <p:nvSpPr>
          <p:cNvPr id="433" name="Google Shape;433;p102"/>
          <p:cNvSpPr txBox="1">
            <a:spLocks noGrp="1"/>
          </p:cNvSpPr>
          <p:nvPr>
            <p:ph type="sldNum" idx="12"/>
          </p:nvPr>
        </p:nvSpPr>
        <p:spPr>
          <a:xfrm>
            <a:off x="6381140" y="6246265"/>
            <a:ext cx="2057063" cy="364651"/>
          </a:xfrm>
          <a:prstGeom prst="rect">
            <a:avLst/>
          </a:prstGeom>
          <a:noFill/>
          <a:ln>
            <a:noFill/>
          </a:ln>
        </p:spPr>
        <p:txBody>
          <a:bodyPr spcFirstLastPara="1" wrap="square" lIns="94050" tIns="47000" rIns="94050" bIns="47000" anchor="ctr" anchorCtr="0">
            <a:noAutofit/>
          </a:bodyPr>
          <a:lstStyle>
            <a:lvl1pPr marL="0" marR="0" lvl="0"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1pPr>
            <a:lvl2pPr marL="0" marR="0" lvl="1"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2pPr>
            <a:lvl3pPr marL="0" marR="0" lvl="2"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3pPr>
            <a:lvl4pPr marL="0" marR="0" lvl="3"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4pPr>
            <a:lvl5pPr marL="0" marR="0" lvl="4"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5pPr>
            <a:lvl6pPr marL="0" marR="0" lvl="5"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6pPr>
            <a:lvl7pPr marL="0" marR="0" lvl="6"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7pPr>
            <a:lvl8pPr marL="0" marR="0" lvl="7"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8pPr>
            <a:lvl9pPr marL="0" marR="0" lvl="8" indent="0" algn="r" rtl="0">
              <a:lnSpc>
                <a:spcPct val="100000"/>
              </a:lnSpc>
              <a:spcBef>
                <a:spcPts val="0"/>
              </a:spcBef>
              <a:spcAft>
                <a:spcPts val="0"/>
              </a:spcAft>
              <a:buClr>
                <a:srgbClr val="6F737C"/>
              </a:buClr>
              <a:buFont typeface="Nunito Sans"/>
              <a:buNone/>
              <a:defRPr sz="713" b="0" i="0" u="none" strike="noStrike" cap="none">
                <a:solidFill>
                  <a:srgbClr val="6F737C"/>
                </a:solidFill>
                <a:latin typeface="Nunito Sans"/>
                <a:ea typeface="Nunito Sans"/>
                <a:cs typeface="Nunito Sans"/>
                <a:sym typeface="Nunito Sans"/>
              </a:defRPr>
            </a:lvl9pPr>
          </a:lstStyle>
          <a:p>
            <a:fld id="{00000000-1234-1234-1234-123412341234}" type="slidenum">
              <a:rPr lang="en" smtClean="0"/>
              <a:pPr/>
              <a:t>‹#›</a:t>
            </a:fld>
            <a:endParaRPr lang="en"/>
          </a:p>
        </p:txBody>
      </p:sp>
      <p:sp>
        <p:nvSpPr>
          <p:cNvPr id="434" name="Google Shape;434;p102"/>
          <p:cNvSpPr txBox="1">
            <a:spLocks noGrp="1"/>
          </p:cNvSpPr>
          <p:nvPr>
            <p:ph type="ftr" idx="11"/>
          </p:nvPr>
        </p:nvSpPr>
        <p:spPr>
          <a:xfrm>
            <a:off x="672246" y="305458"/>
            <a:ext cx="3085875" cy="364649"/>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6F737C"/>
              </a:buClr>
              <a:buSzPts val="1400"/>
              <a:buFont typeface="Nunito Sans"/>
              <a:buNone/>
              <a:defRPr sz="788" b="0" i="0" u="none" strike="noStrike" cap="none">
                <a:solidFill>
                  <a:srgbClr val="6F737C"/>
                </a:solidFill>
                <a:latin typeface="Nunito Sans"/>
                <a:ea typeface="Nunito Sans"/>
                <a:cs typeface="Nunito Sans"/>
                <a:sym typeface="Nunito Sans"/>
              </a:defRPr>
            </a:lvl1pPr>
            <a:lvl2pPr marL="347663" marR="0" lvl="1" indent="-18256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95325" marR="0" lvl="2" indent="-35242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42988" marR="0" lvl="3" indent="-52228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85888" marR="0" lvl="4" indent="-68738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881063" marR="0" lvl="5" indent="-476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1057275" marR="0" lvl="6" indent="-317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1233488" marR="0" lvl="7" indent="-158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14097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14708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457200"/>
            <a:ext cx="1565550" cy="335475"/>
          </a:xfrm>
          <a:prstGeom prst="rect">
            <a:avLst/>
          </a:prstGeom>
        </p:spPr>
      </p:pic>
      <p:sp>
        <p:nvSpPr>
          <p:cNvPr id="6" name="Title 1"/>
          <p:cNvSpPr>
            <a:spLocks noGrp="1"/>
          </p:cNvSpPr>
          <p:nvPr>
            <p:ph type="ctrTitle" hasCustomPrompt="1"/>
          </p:nvPr>
        </p:nvSpPr>
        <p:spPr>
          <a:xfrm>
            <a:off x="457200" y="4064120"/>
            <a:ext cx="5175504" cy="461665"/>
          </a:xfrm>
        </p:spPr>
        <p:txBody>
          <a:bodyPr anchor="b" anchorCtr="0">
            <a:noAutofit/>
          </a:bodyPr>
          <a:lstStyle>
            <a:lvl1pPr>
              <a:lnSpc>
                <a:spcPts val="3600"/>
              </a:lnSpc>
              <a:defRPr sz="3200" kern="400" baseline="0"/>
            </a:lvl1pPr>
          </a:lstStyle>
          <a:p>
            <a:r>
              <a:rPr lang="en-US" dirty="0"/>
              <a:t>Enter “Thank You”</a:t>
            </a:r>
          </a:p>
        </p:txBody>
      </p:sp>
      <p:cxnSp>
        <p:nvCxnSpPr>
          <p:cNvPr id="7" name="Straight Connector 6"/>
          <p:cNvCxnSpPr/>
          <p:nvPr userDrawn="1"/>
        </p:nvCxnSpPr>
        <p:spPr>
          <a:xfrm>
            <a:off x="457200" y="4641401"/>
            <a:ext cx="81381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6513834"/>
            <a:ext cx="3657600" cy="130805"/>
          </a:xfrm>
          <a:prstGeom prst="rect">
            <a:avLst/>
          </a:prstGeom>
          <a:noFill/>
        </p:spPr>
        <p:txBody>
          <a:bodyPr wrap="square" lIns="0" tIns="0" rIns="0" bIns="0" rtlCol="0">
            <a:spAutoFit/>
          </a:bodyPr>
          <a:lstStyle/>
          <a:p>
            <a:pPr lvl="0"/>
            <a:r>
              <a:rPr lang="en-US" sz="850" b="0" kern="400" baseline="0" dirty="0">
                <a:solidFill>
                  <a:schemeClr val="tx2"/>
                </a:solidFill>
                <a:latin typeface="Arial" panose="020B0604020202020204" pitchFamily="34" charset="0"/>
                <a:cs typeface="Arial" panose="020B0604020202020204" pitchFamily="34" charset="0"/>
              </a:rPr>
              <a:t>© Harvard Pilgrim Health Care</a:t>
            </a:r>
          </a:p>
        </p:txBody>
      </p:sp>
    </p:spTree>
    <p:extLst>
      <p:ext uri="{BB962C8B-B14F-4D97-AF65-F5344CB8AC3E}">
        <p14:creationId xmlns:p14="http://schemas.microsoft.com/office/powerpoint/2010/main" val="38771371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1"/>
            <a:ext cx="9144000" cy="6786563"/>
          </a:xfrm>
          <a:solidFill>
            <a:schemeClr val="tx1">
              <a:lumMod val="75000"/>
              <a:lumOff val="25000"/>
            </a:schemeClr>
          </a:solidFill>
        </p:spPr>
        <p:txBody>
          <a:bodyPr rIns="1044000" anchor="ctr"/>
          <a:lstStyle>
            <a:lvl1pPr marL="0" indent="0" algn="r">
              <a:buNone/>
              <a:defRPr sz="825"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0" y="1"/>
            <a:ext cx="4752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324000" y="2377000"/>
            <a:ext cx="4104000" cy="2387600"/>
          </a:xfrm>
        </p:spPr>
        <p:txBody>
          <a:bodyPr anchor="b"/>
          <a:lstStyle>
            <a:lvl1pPr algn="l">
              <a:defRPr sz="3150" spc="-225">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324000" y="4962525"/>
            <a:ext cx="4104000" cy="121920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8" name="Rectangle 7">
            <a:extLst>
              <a:ext uri="{FF2B5EF4-FFF2-40B4-BE49-F238E27FC236}">
                <a16:creationId xmlns:a16="http://schemas.microsoft.com/office/drawing/2014/main" id="{D42B31BA-4C97-4AE4-9014-143684902294}"/>
              </a:ext>
            </a:extLst>
          </p:cNvPr>
          <p:cNvSpPr/>
          <p:nvPr userDrawn="1"/>
        </p:nvSpPr>
        <p:spPr>
          <a:xfrm>
            <a:off x="0" y="6786564"/>
            <a:ext cx="8828999" cy="7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9" name="Rectangle 8">
            <a:extLst>
              <a:ext uri="{FF2B5EF4-FFF2-40B4-BE49-F238E27FC236}">
                <a16:creationId xmlns:a16="http://schemas.microsoft.com/office/drawing/2014/main" id="{7C3C4208-8E92-4DB8-B589-77D2DA9F099B}"/>
              </a:ext>
            </a:extLst>
          </p:cNvPr>
          <p:cNvSpPr/>
          <p:nvPr userDrawn="1"/>
        </p:nvSpPr>
        <p:spPr>
          <a:xfrm>
            <a:off x="8828999" y="6786564"/>
            <a:ext cx="315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Slide Number Placeholder 5">
            <a:extLst>
              <a:ext uri="{FF2B5EF4-FFF2-40B4-BE49-F238E27FC236}">
                <a16:creationId xmlns:a16="http://schemas.microsoft.com/office/drawing/2014/main" id="{4E2762EE-8561-4E68-87BE-D1153A3CC8C9}"/>
              </a:ext>
            </a:extLst>
          </p:cNvPr>
          <p:cNvSpPr>
            <a:spLocks noGrp="1"/>
          </p:cNvSpPr>
          <p:nvPr>
            <p:ph type="sldNum" sz="quarter" idx="4"/>
          </p:nvPr>
        </p:nvSpPr>
        <p:spPr>
          <a:xfrm>
            <a:off x="8829000" y="6365363"/>
            <a:ext cx="315000" cy="421200"/>
          </a:xfrm>
          <a:prstGeom prst="rect">
            <a:avLst/>
          </a:prstGeom>
          <a:solidFill>
            <a:schemeClr val="bg1">
              <a:lumMod val="95000"/>
            </a:schemeClr>
          </a:solidFill>
          <a:ln w="6350">
            <a:noFill/>
          </a:ln>
        </p:spPr>
        <p:txBody>
          <a:bodyPr vert="horz" lIns="0" tIns="0" rIns="0" bIns="0" rtlCol="0" anchor="ctr"/>
          <a:lstStyle>
            <a:lvl1pPr algn="ctr">
              <a:defRPr sz="900" b="0" i="0">
                <a:solidFill>
                  <a:schemeClr val="tx1">
                    <a:lumMod val="65000"/>
                    <a:lumOff val="35000"/>
                  </a:schemeClr>
                </a:solidFill>
                <a:latin typeface="+mn-lt"/>
              </a:defRPr>
            </a:lvl1pPr>
          </a:lstStyle>
          <a:p>
            <a:fld id="{4B73C415-D670-4716-A5EC-CC4D52CA2BAC}" type="slidenum">
              <a:rPr lang="en-US" noProof="0" smtClean="0"/>
              <a:pPr/>
              <a:t>‹#›</a:t>
            </a:fld>
            <a:endParaRPr lang="en-US" noProof="0" dirty="0"/>
          </a:p>
        </p:txBody>
      </p:sp>
      <p:sp>
        <p:nvSpPr>
          <p:cNvPr id="14" name="TextBox 13">
            <a:extLst>
              <a:ext uri="{FF2B5EF4-FFF2-40B4-BE49-F238E27FC236}">
                <a16:creationId xmlns:a16="http://schemas.microsoft.com/office/drawing/2014/main" id="{C8536BD1-EA9C-48DF-8314-BCF8868FAE2A}"/>
              </a:ext>
            </a:extLst>
          </p:cNvPr>
          <p:cNvSpPr txBox="1"/>
          <p:nvPr userDrawn="1"/>
        </p:nvSpPr>
        <p:spPr>
          <a:xfrm>
            <a:off x="6031924" y="6365364"/>
            <a:ext cx="2650967" cy="429969"/>
          </a:xfrm>
          <a:prstGeom prst="rect">
            <a:avLst/>
          </a:prstGeom>
          <a:noFill/>
        </p:spPr>
        <p:txBody>
          <a:bodyPr wrap="square" lIns="0" tIns="0" rIns="0" bIns="0" rtlCol="0" anchor="ctr" anchorCtr="0">
            <a:noAutofit/>
          </a:bodyPr>
          <a:lstStyle/>
          <a:p>
            <a:pPr algn="r"/>
            <a:r>
              <a:rPr lang="en-US" sz="900" b="0" noProof="0" dirty="0">
                <a:solidFill>
                  <a:schemeClr val="bg1">
                    <a:lumMod val="65000"/>
                  </a:schemeClr>
                </a:solidFill>
                <a:latin typeface="+mn-lt"/>
              </a:rPr>
              <a:t>MyHealthMath, Inc. – Proprietary &amp; Confidential</a:t>
            </a:r>
          </a:p>
        </p:txBody>
      </p:sp>
      <p:sp>
        <p:nvSpPr>
          <p:cNvPr id="15" name="Footer Placeholder 6">
            <a:extLst>
              <a:ext uri="{FF2B5EF4-FFF2-40B4-BE49-F238E27FC236}">
                <a16:creationId xmlns:a16="http://schemas.microsoft.com/office/drawing/2014/main" id="{EDFA3A6B-B4C8-403D-9422-2831D455AFAC}"/>
              </a:ext>
            </a:extLst>
          </p:cNvPr>
          <p:cNvSpPr>
            <a:spLocks noGrp="1"/>
          </p:cNvSpPr>
          <p:nvPr>
            <p:ph type="ftr" sz="quarter" idx="3"/>
          </p:nvPr>
        </p:nvSpPr>
        <p:spPr>
          <a:xfrm>
            <a:off x="324001" y="6365364"/>
            <a:ext cx="743666" cy="412431"/>
          </a:xfrm>
          <a:prstGeom prst="rect">
            <a:avLst/>
          </a:prstGeom>
        </p:spPr>
        <p:txBody>
          <a:bodyPr vert="horz" lIns="0" tIns="0" rIns="0" bIns="0" rtlCol="0" anchor="ctr"/>
          <a:lstStyle>
            <a:lvl1pPr algn="l">
              <a:defRPr sz="900">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932898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1"/>
            <a:ext cx="9144000" cy="6786563"/>
          </a:xfrm>
          <a:solidFill>
            <a:schemeClr val="tx1">
              <a:lumMod val="75000"/>
              <a:lumOff val="25000"/>
            </a:schemeClr>
          </a:solidFill>
        </p:spPr>
        <p:txBody>
          <a:bodyPr lIns="1044000" rIns="0" anchor="ctr"/>
          <a:lstStyle>
            <a:lvl1pPr marL="0" indent="0" algn="l">
              <a:buNone/>
              <a:defRPr sz="825"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0" name="Rectangle 9">
            <a:extLst>
              <a:ext uri="{FF2B5EF4-FFF2-40B4-BE49-F238E27FC236}">
                <a16:creationId xmlns:a16="http://schemas.microsoft.com/office/drawing/2014/main" id="{129FEC1A-545F-4D58-B291-028B7D695567}"/>
              </a:ext>
            </a:extLst>
          </p:cNvPr>
          <p:cNvSpPr/>
          <p:nvPr userDrawn="1"/>
        </p:nvSpPr>
        <p:spPr>
          <a:xfrm>
            <a:off x="4752001" y="1"/>
            <a:ext cx="2984681"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904922" y="2377000"/>
            <a:ext cx="2678837" cy="2387600"/>
          </a:xfrm>
        </p:spPr>
        <p:txBody>
          <a:bodyPr anchor="b"/>
          <a:lstStyle>
            <a:lvl1pPr algn="l">
              <a:defRPr sz="2700" spc="-225">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904922" y="4962525"/>
            <a:ext cx="2678837" cy="121920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12" name="Rectangle 11">
            <a:extLst>
              <a:ext uri="{FF2B5EF4-FFF2-40B4-BE49-F238E27FC236}">
                <a16:creationId xmlns:a16="http://schemas.microsoft.com/office/drawing/2014/main" id="{9DFB1D2E-D891-4E49-B6B4-6E9D93FC264B}"/>
              </a:ext>
            </a:extLst>
          </p:cNvPr>
          <p:cNvSpPr/>
          <p:nvPr userDrawn="1"/>
        </p:nvSpPr>
        <p:spPr>
          <a:xfrm>
            <a:off x="0" y="6786564"/>
            <a:ext cx="8828999" cy="7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Rectangle 12">
            <a:extLst>
              <a:ext uri="{FF2B5EF4-FFF2-40B4-BE49-F238E27FC236}">
                <a16:creationId xmlns:a16="http://schemas.microsoft.com/office/drawing/2014/main" id="{4E164223-40B8-4A6B-BA36-5C2AE58BBCF3}"/>
              </a:ext>
            </a:extLst>
          </p:cNvPr>
          <p:cNvSpPr/>
          <p:nvPr userDrawn="1"/>
        </p:nvSpPr>
        <p:spPr>
          <a:xfrm>
            <a:off x="8828999" y="6786564"/>
            <a:ext cx="315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95504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1"/>
            <a:ext cx="9144000" cy="6365363"/>
          </a:xfrm>
          <a:solidFill>
            <a:schemeClr val="tx1">
              <a:lumMod val="75000"/>
              <a:lumOff val="25000"/>
            </a:schemeClr>
          </a:solidFill>
        </p:spPr>
        <p:txBody>
          <a:bodyPr vert="vert270" lIns="144000" tIns="0" rIns="0" anchor="t"/>
          <a:lstStyle>
            <a:lvl1pPr marL="0" indent="0" algn="ctr">
              <a:buNone/>
              <a:defRPr sz="825"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324000" y="1"/>
            <a:ext cx="882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510546" y="2377000"/>
            <a:ext cx="4724762" cy="2387600"/>
          </a:xfrm>
        </p:spPr>
        <p:txBody>
          <a:bodyPr anchor="b"/>
          <a:lstStyle>
            <a:lvl1pPr algn="l">
              <a:defRPr sz="3150" spc="-225">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510546" y="4962525"/>
            <a:ext cx="4724762" cy="121920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Tree>
    <p:extLst>
      <p:ext uri="{BB962C8B-B14F-4D97-AF65-F5344CB8AC3E}">
        <p14:creationId xmlns:p14="http://schemas.microsoft.com/office/powerpoint/2010/main" val="17875137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4014787" y="3714750"/>
            <a:ext cx="4805213"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323999" y="3714747"/>
            <a:ext cx="3312169" cy="2364591"/>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243578" y="3981451"/>
            <a:ext cx="4312112" cy="1343026"/>
          </a:xfrm>
        </p:spPr>
        <p:txBody>
          <a:bodyPr anchor="b"/>
          <a:lstStyle>
            <a:lvl1pPr>
              <a:defRPr sz="2700">
                <a:solidFill>
                  <a:schemeClr val="bg1"/>
                </a:solidFill>
              </a:defRPr>
            </a:lvl1pPr>
          </a:lstStyle>
          <a:p>
            <a:r>
              <a:rPr lang="en-US" noProof="0"/>
              <a:t>Click to edit Master title style</a:t>
            </a:r>
          </a:p>
        </p:txBody>
      </p:sp>
      <p:sp>
        <p:nvSpPr>
          <p:cNvPr id="5" name="Picture Placeholder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4014787" y="1"/>
            <a:ext cx="4805213"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825"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324000" y="6365364"/>
            <a:ext cx="3312169" cy="412431"/>
          </a:xfrm>
          <a:prstGeom prst="rect">
            <a:avLst/>
          </a:prstGeom>
        </p:spPr>
        <p:txBody>
          <a:bodyPr/>
          <a:lstStyle>
            <a:lvl1pPr>
              <a:defRPr/>
            </a:lvl1pPr>
          </a:lstStyle>
          <a:p>
            <a:endParaRPr lang="en-US" dirty="0"/>
          </a:p>
        </p:txBody>
      </p:sp>
      <p:sp>
        <p:nvSpPr>
          <p:cNvPr id="20" name="Text Placeholder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4243831" y="5657851"/>
            <a:ext cx="4312001" cy="1119943"/>
          </a:xfrm>
        </p:spPr>
        <p:txBody>
          <a:bodyPr/>
          <a:lstStyle>
            <a:lvl1pPr marL="0" indent="0">
              <a:buNone/>
              <a:defRPr sz="135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Tree>
    <p:extLst>
      <p:ext uri="{BB962C8B-B14F-4D97-AF65-F5344CB8AC3E}">
        <p14:creationId xmlns:p14="http://schemas.microsoft.com/office/powerpoint/2010/main" val="32378543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324000" y="432000"/>
            <a:ext cx="8505000" cy="432000"/>
          </a:xfrm>
        </p:spPr>
        <p:txBody>
          <a:bodyPr/>
          <a:lstStyle/>
          <a:p>
            <a:r>
              <a:rPr lang="en-US" noProof="0"/>
              <a:t>Click to edit Master title style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323850" y="3971432"/>
            <a:ext cx="1485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323850" y="4605832"/>
            <a:ext cx="1485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078888" y="3971432"/>
            <a:ext cx="1485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078888" y="4605832"/>
            <a:ext cx="1485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3833925" y="3971432"/>
            <a:ext cx="1485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3833925" y="4605832"/>
            <a:ext cx="1485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5588962" y="3971432"/>
            <a:ext cx="1485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5588962" y="4605832"/>
            <a:ext cx="1485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7344000" y="3971432"/>
            <a:ext cx="1485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7344000" y="4605832"/>
            <a:ext cx="1485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323850" y="1735138"/>
            <a:ext cx="1484710"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Click icon to add picture</a:t>
            </a:r>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078888" y="1735138"/>
            <a:ext cx="1484710"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Click icon to add picture</a:t>
            </a:r>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3834216" y="1735138"/>
            <a:ext cx="1484710"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Click icon to add picture</a:t>
            </a:r>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5588963" y="1735138"/>
            <a:ext cx="1484710"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Click icon to add picture</a:t>
            </a:r>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7335441" y="1735138"/>
            <a:ext cx="1484710"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Click icon to add picture</a:t>
            </a:r>
          </a:p>
        </p:txBody>
      </p:sp>
      <p:sp>
        <p:nvSpPr>
          <p:cNvPr id="22" name="Footer Placeholder 6">
            <a:extLst>
              <a:ext uri="{FF2B5EF4-FFF2-40B4-BE49-F238E27FC236}">
                <a16:creationId xmlns:a16="http://schemas.microsoft.com/office/drawing/2014/main" id="{338D5451-CBAA-4399-9152-4EB58AB5EE60}"/>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2F9787-B456-4E68-9C53-674971B9DFFC}" type="datetime1">
              <a:rPr lang="en-US" sz="900" smtClean="0"/>
              <a:t>4/27/2022</a:t>
            </a:fld>
            <a:endParaRPr lang="en-US" sz="900" dirty="0"/>
          </a:p>
        </p:txBody>
      </p:sp>
    </p:spTree>
    <p:extLst>
      <p:ext uri="{BB962C8B-B14F-4D97-AF65-F5344CB8AC3E}">
        <p14:creationId xmlns:p14="http://schemas.microsoft.com/office/powerpoint/2010/main" val="19349851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324000" y="0"/>
            <a:ext cx="4104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510546" y="5657851"/>
            <a:ext cx="3730909" cy="707513"/>
          </a:xfrm>
        </p:spPr>
        <p:txBody>
          <a:bodyPr/>
          <a:lstStyle>
            <a:lvl1pPr marL="0" indent="0">
              <a:buNone/>
              <a:defRPr sz="135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324000" y="6365364"/>
            <a:ext cx="4104000" cy="412431"/>
          </a:xfrm>
          <a:prstGeom prst="rect">
            <a:avLst/>
          </a:prstGeom>
        </p:spPr>
        <p:txBody>
          <a:bodyPr/>
          <a:lstStyle>
            <a:lvl1pPr>
              <a:defRPr/>
            </a:lvl1pPr>
          </a:lstStyle>
          <a:p>
            <a:endParaRPr lang="en-US"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324000" y="1"/>
            <a:ext cx="4104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825"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510546" y="3981451"/>
            <a:ext cx="3730909" cy="1343025"/>
          </a:xfrm>
        </p:spPr>
        <p:txBody>
          <a:bodyPr vert="horz" lIns="0" tIns="0" rIns="0" bIns="0" rtlCol="0" anchor="b">
            <a:noAutofit/>
          </a:bodyPr>
          <a:lstStyle>
            <a:lvl1pPr>
              <a:defRPr lang="en-ZA" sz="27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4716002" y="4130531"/>
            <a:ext cx="1350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4716002" y="4764931"/>
            <a:ext cx="1350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6151895" y="4130531"/>
            <a:ext cx="1350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6151895" y="4764931"/>
            <a:ext cx="1350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7587789" y="4130531"/>
            <a:ext cx="1350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7587789" y="4764931"/>
            <a:ext cx="1350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40367569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324000" y="0"/>
            <a:ext cx="4104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510546" y="5657851"/>
            <a:ext cx="3730909" cy="707513"/>
          </a:xfrm>
        </p:spPr>
        <p:txBody>
          <a:bodyPr/>
          <a:lstStyle>
            <a:lvl1pPr marL="0" indent="0">
              <a:buNone/>
              <a:defRPr sz="135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324000" y="1"/>
            <a:ext cx="4104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825"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510546" y="3981451"/>
            <a:ext cx="3730909" cy="1343025"/>
          </a:xfrm>
        </p:spPr>
        <p:txBody>
          <a:bodyPr vert="horz" lIns="0" tIns="0" rIns="0" bIns="0" rtlCol="0" anchor="b">
            <a:noAutofit/>
          </a:bodyPr>
          <a:lstStyle>
            <a:lvl1pPr>
              <a:defRPr lang="en-ZA" sz="27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5308933" y="5010963"/>
            <a:ext cx="1350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5308933" y="5645363"/>
            <a:ext cx="1350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7052008" y="5010963"/>
            <a:ext cx="1350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7052008" y="5645363"/>
            <a:ext cx="1350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5308933" y="2360347"/>
            <a:ext cx="1350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5308933" y="2994747"/>
            <a:ext cx="1350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7052008" y="2360347"/>
            <a:ext cx="1350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7052008" y="2994747"/>
            <a:ext cx="1350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9842032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gital Produc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857ED-B36A-4B8A-81C4-94389617E240}"/>
              </a:ext>
            </a:extLst>
          </p:cNvPr>
          <p:cNvPicPr>
            <a:picLocks noChangeAspect="1"/>
          </p:cNvPicPr>
          <p:nvPr userDrawn="1"/>
        </p:nvPicPr>
        <p:blipFill>
          <a:blip r:embed="rId2"/>
          <a:stretch>
            <a:fillRect/>
          </a:stretch>
        </p:blipFill>
        <p:spPr>
          <a:xfrm>
            <a:off x="497599" y="1007668"/>
            <a:ext cx="8646401" cy="5645385"/>
          </a:xfrm>
          <a:prstGeom prst="rect">
            <a:avLst/>
          </a:prstGeom>
        </p:spPr>
      </p:pic>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324000" y="3613425"/>
            <a:ext cx="2981175"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9" name="Text Placeholder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323850" y="1582738"/>
            <a:ext cx="2981325" cy="1744662"/>
          </a:xfrm>
        </p:spPr>
        <p:txBody>
          <a:bodyPr anchor="b"/>
          <a:lstStyle>
            <a:lvl1pPr marL="0" indent="0">
              <a:buNone/>
              <a:defRPr sz="24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3912989" y="1450975"/>
            <a:ext cx="523101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Insert or Drag and Drop your Screen Design here</a:t>
            </a:r>
          </a:p>
        </p:txBody>
      </p:sp>
      <p:sp>
        <p:nvSpPr>
          <p:cNvPr id="13" name="Footer Placeholder 6">
            <a:extLst>
              <a:ext uri="{FF2B5EF4-FFF2-40B4-BE49-F238E27FC236}">
                <a16:creationId xmlns:a16="http://schemas.microsoft.com/office/drawing/2014/main" id="{92C50201-2767-4286-B23B-94E1827A8E23}"/>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79B93C-B781-4586-B76A-D1058F2B1179}" type="datetime1">
              <a:rPr lang="en-US" sz="900" smtClean="0"/>
              <a:t>4/27/2022</a:t>
            </a:fld>
            <a:endParaRPr lang="en-US" sz="900" dirty="0"/>
          </a:p>
        </p:txBody>
      </p:sp>
    </p:spTree>
    <p:extLst>
      <p:ext uri="{BB962C8B-B14F-4D97-AF65-F5344CB8AC3E}">
        <p14:creationId xmlns:p14="http://schemas.microsoft.com/office/powerpoint/2010/main" val="278225024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324000" y="432000"/>
            <a:ext cx="8505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324000" y="1008000"/>
            <a:ext cx="8505000"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Single line of text</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1673812" y="4637931"/>
            <a:ext cx="1485000" cy="720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Section Description</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3833624" y="4637931"/>
            <a:ext cx="1485000" cy="720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5993435" y="4637931"/>
            <a:ext cx="1485000" cy="720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1673812" y="4003531"/>
            <a:ext cx="1485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3833624" y="4003531"/>
            <a:ext cx="1485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5993435" y="4003531"/>
            <a:ext cx="1485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
        <p:nvSpPr>
          <p:cNvPr id="13" name="Footer Placeholder 6">
            <a:extLst>
              <a:ext uri="{FF2B5EF4-FFF2-40B4-BE49-F238E27FC236}">
                <a16:creationId xmlns:a16="http://schemas.microsoft.com/office/drawing/2014/main" id="{A59F56CE-7C8A-4AAD-9D3B-AF5C8E9E3287}"/>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2385BD-B8CC-4FAB-825F-9646C1AC25B3}" type="datetime1">
              <a:rPr lang="en-US" sz="900" smtClean="0"/>
              <a:t>4/27/2022</a:t>
            </a:fld>
            <a:endParaRPr lang="en-US" sz="900" dirty="0"/>
          </a:p>
        </p:txBody>
      </p:sp>
    </p:spTree>
    <p:extLst>
      <p:ext uri="{BB962C8B-B14F-4D97-AF65-F5344CB8AC3E}">
        <p14:creationId xmlns:p14="http://schemas.microsoft.com/office/powerpoint/2010/main" val="6679274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342575" y="2701131"/>
            <a:ext cx="3085425"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hasCustomPrompt="1"/>
          </p:nvPr>
        </p:nvSpPr>
        <p:spPr>
          <a:xfrm>
            <a:off x="5743575" y="2701131"/>
            <a:ext cx="3085425"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344809" y="1728000"/>
            <a:ext cx="3092190" cy="735800"/>
          </a:xfrm>
          <a:noFill/>
        </p:spPr>
        <p:txBody>
          <a:bodyPr anchor="t"/>
          <a:lstStyle>
            <a:lvl1pPr marL="0" indent="0" algn="l">
              <a:buNone/>
              <a:defRPr sz="4050">
                <a:solidFill>
                  <a:schemeClr val="accent1"/>
                </a:solidFill>
                <a:latin typeface="+mj-lt"/>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1</a:t>
            </a:r>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5741822" y="1722439"/>
            <a:ext cx="3078328" cy="735749"/>
          </a:xfrm>
        </p:spPr>
        <p:txBody>
          <a:bodyPr anchor="t"/>
          <a:lstStyle>
            <a:lvl1pPr marL="0" indent="0">
              <a:buNone/>
              <a:defRPr sz="405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10" name="Footer Placeholder 6">
            <a:extLst>
              <a:ext uri="{FF2B5EF4-FFF2-40B4-BE49-F238E27FC236}">
                <a16:creationId xmlns:a16="http://schemas.microsoft.com/office/drawing/2014/main" id="{46CA83F6-9B48-42C5-A45B-82B157AF9991}"/>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194743-F743-4218-A865-56AC28AA3E13}" type="datetime1">
              <a:rPr lang="en-US" sz="900" smtClean="0"/>
              <a:t>4/27/2022</a:t>
            </a:fld>
            <a:endParaRPr lang="en-US" sz="900" dirty="0"/>
          </a:p>
        </p:txBody>
      </p:sp>
    </p:spTree>
    <p:extLst>
      <p:ext uri="{BB962C8B-B14F-4D97-AF65-F5344CB8AC3E}">
        <p14:creationId xmlns:p14="http://schemas.microsoft.com/office/powerpoint/2010/main" val="247045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7" name="Rectangle 6"/>
          <p:cNvSpPr/>
          <p:nvPr userDrawn="1"/>
        </p:nvSpPr>
        <p:spPr>
          <a:xfrm>
            <a:off x="0" y="0"/>
            <a:ext cx="9144000" cy="5010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400" baseline="0" dirty="0">
              <a:latin typeface="Arial" panose="020B0604020202020204" pitchFamily="34" charset="0"/>
              <a:cs typeface="Arial" panose="020B0604020202020204" pitchFamily="34" charset="0"/>
            </a:endParaRPr>
          </a:p>
        </p:txBody>
      </p:sp>
      <p:sp>
        <p:nvSpPr>
          <p:cNvPr id="10" name="Title 1"/>
          <p:cNvSpPr>
            <a:spLocks noGrp="1"/>
          </p:cNvSpPr>
          <p:nvPr userDrawn="1">
            <p:ph type="ctrTitle" hasCustomPrompt="1"/>
          </p:nvPr>
        </p:nvSpPr>
        <p:spPr>
          <a:xfrm>
            <a:off x="457200" y="5453120"/>
            <a:ext cx="5175504" cy="461665"/>
          </a:xfrm>
        </p:spPr>
        <p:txBody>
          <a:bodyPr anchor="t" anchorCtr="0">
            <a:noAutofit/>
          </a:bodyPr>
          <a:lstStyle>
            <a:lvl1pPr>
              <a:lnSpc>
                <a:spcPts val="3600"/>
              </a:lnSpc>
              <a:defRPr sz="3200" kern="400" baseline="0"/>
            </a:lvl1pPr>
          </a:lstStyle>
          <a:p>
            <a:r>
              <a:rPr lang="en-US" dirty="0"/>
              <a:t>Enter “Thank You”</a:t>
            </a:r>
          </a:p>
        </p:txBody>
      </p:sp>
      <p:sp>
        <p:nvSpPr>
          <p:cNvPr id="8" name="TextBox 7"/>
          <p:cNvSpPr txBox="1"/>
          <p:nvPr userDrawn="1"/>
        </p:nvSpPr>
        <p:spPr>
          <a:xfrm>
            <a:off x="457200" y="6513834"/>
            <a:ext cx="3657600" cy="130805"/>
          </a:xfrm>
          <a:prstGeom prst="rect">
            <a:avLst/>
          </a:prstGeom>
          <a:noFill/>
        </p:spPr>
        <p:txBody>
          <a:bodyPr wrap="square" lIns="0" tIns="0" rIns="0" bIns="0" rtlCol="0">
            <a:spAutoFit/>
          </a:bodyPr>
          <a:lstStyle/>
          <a:p>
            <a:pPr lvl="0"/>
            <a:r>
              <a:rPr lang="en-US" sz="850" b="0" kern="400" baseline="0" dirty="0">
                <a:solidFill>
                  <a:schemeClr val="tx2"/>
                </a:solidFill>
                <a:latin typeface="Arial" panose="020B0604020202020204" pitchFamily="34" charset="0"/>
                <a:cs typeface="Arial" panose="020B0604020202020204" pitchFamily="34" charset="0"/>
              </a:rPr>
              <a:t>© Harvard Pilgrim Health Care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457200"/>
            <a:ext cx="1563624" cy="335062"/>
          </a:xfrm>
          <a:prstGeom prst="rect">
            <a:avLst/>
          </a:prstGeom>
        </p:spPr>
      </p:pic>
    </p:spTree>
    <p:extLst>
      <p:ext uri="{BB962C8B-B14F-4D97-AF65-F5344CB8AC3E}">
        <p14:creationId xmlns:p14="http://schemas.microsoft.com/office/powerpoint/2010/main" val="2223019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668030" y="1593151"/>
            <a:ext cx="3261049" cy="4348065"/>
          </a:xfrm>
          <a:prstGeom prst="ellipse">
            <a:avLst/>
          </a:prstGeom>
          <a:solidFill>
            <a:schemeClr val="tx1">
              <a:alpha val="10000"/>
            </a:schemeClr>
          </a:solidFill>
        </p:spPr>
        <p:txBody>
          <a:bodyPr anchor="ctr"/>
          <a:lstStyle>
            <a:lvl1pPr marL="0" indent="0" algn="ctr">
              <a:buNone/>
              <a:defRPr sz="1350">
                <a:solidFill>
                  <a:schemeClr val="tx1">
                    <a:lumMod val="75000"/>
                    <a:lumOff val="25000"/>
                  </a:schemeClr>
                </a:solidFill>
                <a:latin typeface="+mn-lt"/>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3554498" y="1767888"/>
            <a:ext cx="2998943"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350" dirty="0">
                <a:solidFill>
                  <a:schemeClr val="tx1">
                    <a:lumMod val="75000"/>
                    <a:lumOff val="25000"/>
                  </a:schemeClr>
                </a:solidFill>
              </a:defRPr>
            </a:lvl1pPr>
          </a:lstStyle>
          <a:p>
            <a:pPr marL="200025" lvl="0" indent="-200025" algn="ctr"/>
            <a:r>
              <a:rPr lang="en-US" noProof="0"/>
              <a:t>Section Header</a:t>
            </a:r>
          </a:p>
        </p:txBody>
      </p:sp>
      <p:sp>
        <p:nvSpPr>
          <p:cNvPr id="9" name="Text Placeholder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6178861" y="2207063"/>
            <a:ext cx="2340179"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350" dirty="0">
                <a:solidFill>
                  <a:schemeClr val="tx1">
                    <a:lumMod val="75000"/>
                    <a:lumOff val="25000"/>
                  </a:schemeClr>
                </a:solidFill>
              </a:defRPr>
            </a:lvl1pPr>
          </a:lstStyle>
          <a:p>
            <a:pPr marL="200025" lvl="0" indent="-200025" algn="ctr"/>
            <a:r>
              <a:rPr lang="en-US" noProof="0"/>
              <a:t>Section Header</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10" name="Text Placeholder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244197" y="2205688"/>
            <a:ext cx="2108714" cy="1440000"/>
          </a:xfrm>
          <a:prstGeom prst="rect">
            <a:avLst/>
          </a:prstGeom>
          <a:noFill/>
        </p:spPr>
        <p:txBody>
          <a:bodyPr anchor="b"/>
          <a:lstStyle>
            <a:lvl1pPr marL="0" indent="0" algn="ctr">
              <a:spcBef>
                <a:spcPts val="0"/>
              </a:spcBef>
              <a:spcAft>
                <a:spcPts val="0"/>
              </a:spcAft>
              <a:buNone/>
              <a:defRPr sz="4950">
                <a:solidFill>
                  <a:schemeClr val="tx1">
                    <a:lumMod val="75000"/>
                    <a:lumOff val="25000"/>
                  </a:schemeClr>
                </a:solidFill>
                <a:latin typeface="+mj-lt"/>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1</a:t>
            </a:r>
          </a:p>
        </p:txBody>
      </p:sp>
      <p:sp>
        <p:nvSpPr>
          <p:cNvPr id="13" name="Text Placeholder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3999612" y="2205688"/>
            <a:ext cx="2108714" cy="1440000"/>
          </a:xfrm>
          <a:prstGeom prst="rect">
            <a:avLst/>
          </a:prstGeom>
          <a:noFill/>
        </p:spPr>
        <p:txBody>
          <a:bodyPr vert="horz" lIns="0" tIns="0" rIns="0" bIns="0" rtlCol="0" anchor="b">
            <a:noAutofit/>
          </a:bodyPr>
          <a:lstStyle>
            <a:lvl1pPr marL="0" indent="0" algn="ctr">
              <a:spcBef>
                <a:spcPts val="0"/>
              </a:spcBef>
              <a:spcAft>
                <a:spcPts val="0"/>
              </a:spcAft>
              <a:buNone/>
              <a:defRPr lang="en-ZA" sz="4950" dirty="0">
                <a:solidFill>
                  <a:schemeClr val="tx1">
                    <a:lumMod val="75000"/>
                    <a:lumOff val="25000"/>
                  </a:schemeClr>
                </a:solidFill>
                <a:latin typeface="+mj-lt"/>
              </a:defRPr>
            </a:lvl1pPr>
          </a:lstStyle>
          <a:p>
            <a:pPr marL="200025" lvl="0" indent="-200025" algn="ctr"/>
            <a:r>
              <a:rPr lang="en-US" noProof="0"/>
              <a:t>2</a:t>
            </a:r>
          </a:p>
        </p:txBody>
      </p:sp>
      <p:sp>
        <p:nvSpPr>
          <p:cNvPr id="14" name="Text Placeholder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6410326" y="2205688"/>
            <a:ext cx="1947782" cy="1440000"/>
          </a:xfrm>
          <a:prstGeom prst="rect">
            <a:avLst/>
          </a:prstGeom>
          <a:noFill/>
        </p:spPr>
        <p:txBody>
          <a:bodyPr vert="horz" lIns="0" tIns="0" rIns="0" bIns="0" rtlCol="0" anchor="b">
            <a:noAutofit/>
          </a:bodyPr>
          <a:lstStyle>
            <a:lvl1pPr marL="0" indent="0" algn="ctr">
              <a:spcBef>
                <a:spcPts val="0"/>
              </a:spcBef>
              <a:spcAft>
                <a:spcPts val="0"/>
              </a:spcAft>
              <a:buNone/>
              <a:defRPr lang="en-ZA" sz="4950" dirty="0">
                <a:solidFill>
                  <a:schemeClr val="tx1">
                    <a:lumMod val="75000"/>
                    <a:lumOff val="25000"/>
                  </a:schemeClr>
                </a:solidFill>
                <a:latin typeface="+mj-lt"/>
              </a:defRPr>
            </a:lvl1pPr>
          </a:lstStyle>
          <a:p>
            <a:pPr marL="200025" lvl="0" indent="-200025" algn="ctr"/>
            <a:r>
              <a:rPr lang="en-US" noProof="0"/>
              <a:t>3</a:t>
            </a:r>
          </a:p>
        </p:txBody>
      </p:sp>
      <p:sp>
        <p:nvSpPr>
          <p:cNvPr id="16" name="Content Placeholder 3">
            <a:extLst>
              <a:ext uri="{FF2B5EF4-FFF2-40B4-BE49-F238E27FC236}">
                <a16:creationId xmlns:a16="http://schemas.microsoft.com/office/drawing/2014/main" id="{39CDA933-12B5-44CD-BD16-C9589DE755EE}"/>
              </a:ext>
            </a:extLst>
          </p:cNvPr>
          <p:cNvSpPr>
            <a:spLocks noGrp="1"/>
          </p:cNvSpPr>
          <p:nvPr>
            <p:ph sz="half" idx="2" hasCustomPrompt="1"/>
          </p:nvPr>
        </p:nvSpPr>
        <p:spPr>
          <a:xfrm>
            <a:off x="1556054" y="4243333"/>
            <a:ext cx="1485000" cy="720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4311469" y="4243333"/>
            <a:ext cx="1485000" cy="720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6606450" y="4243333"/>
            <a:ext cx="1485000" cy="720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15" name="Footer Placeholder 6">
            <a:extLst>
              <a:ext uri="{FF2B5EF4-FFF2-40B4-BE49-F238E27FC236}">
                <a16:creationId xmlns:a16="http://schemas.microsoft.com/office/drawing/2014/main" id="{268CD0D0-5251-4AA5-A5A5-99C96764ECEB}"/>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C34CDC-65C4-4017-8862-27CF4964C797}" type="datetime1">
              <a:rPr lang="en-US" sz="900" smtClean="0"/>
              <a:t>4/27/2022</a:t>
            </a:fld>
            <a:endParaRPr lang="en-US" sz="900" dirty="0"/>
          </a:p>
        </p:txBody>
      </p:sp>
    </p:spTree>
    <p:extLst>
      <p:ext uri="{BB962C8B-B14F-4D97-AF65-F5344CB8AC3E}">
        <p14:creationId xmlns:p14="http://schemas.microsoft.com/office/powerpoint/2010/main" val="18659886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436FA5D-088F-4BDE-ABD2-A640A8610900}"/>
              </a:ext>
            </a:extLst>
          </p:cNvPr>
          <p:cNvCxnSpPr/>
          <p:nvPr userDrawn="1"/>
        </p:nvCxnSpPr>
        <p:spPr>
          <a:xfrm>
            <a:off x="4572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a:xfrm>
            <a:off x="324000" y="432000"/>
            <a:ext cx="8505000" cy="432000"/>
          </a:xfrm>
        </p:spPr>
        <p:txBody>
          <a:bodyPr/>
          <a:lstStyle/>
          <a:p>
            <a:r>
              <a:rPr lang="en-US" noProof="0"/>
              <a:t>Click to edit Master title style</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cxnSp>
        <p:nvCxnSpPr>
          <p:cNvPr id="8" name="Straight Connector 7">
            <a:extLst>
              <a:ext uri="{FF2B5EF4-FFF2-40B4-BE49-F238E27FC236}">
                <a16:creationId xmlns:a16="http://schemas.microsoft.com/office/drawing/2014/main" id="{0C2BCB80-6997-4274-AAFE-65C2CCFFFD10}"/>
              </a:ext>
            </a:extLst>
          </p:cNvPr>
          <p:cNvCxnSpPr>
            <a:cxnSpLocks/>
          </p:cNvCxnSpPr>
          <p:nvPr userDrawn="1"/>
        </p:nvCxnSpPr>
        <p:spPr>
          <a:xfrm flipH="1">
            <a:off x="324000" y="3624806"/>
            <a:ext cx="8505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3834000" y="951013"/>
            <a:ext cx="1485000" cy="252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3829500" y="6046600"/>
            <a:ext cx="1485000" cy="252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324000" y="3260393"/>
            <a:ext cx="1485000" cy="252000"/>
          </a:xfrm>
        </p:spPr>
        <p:txBody>
          <a:bodyPr/>
          <a:lstStyle>
            <a:lvl1pPr marL="0" indent="0" algn="l">
              <a:buFont typeface="Arial" panose="020B0604020202020204" pitchFamily="34" charset="0"/>
              <a:buNone/>
              <a:defRPr sz="105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7344001" y="3260393"/>
            <a:ext cx="1485000" cy="252000"/>
          </a:xfrm>
        </p:spPr>
        <p:txBody>
          <a:bodyPr/>
          <a:lstStyle>
            <a:lvl1pPr marL="0" indent="0" algn="r">
              <a:buFont typeface="Arial" panose="020B0604020202020204" pitchFamily="34" charset="0"/>
              <a:buNone/>
              <a:defRPr sz="1050">
                <a:solidFill>
                  <a:schemeClr val="tx1">
                    <a:lumMod val="75000"/>
                    <a:lumOff val="25000"/>
                  </a:schemeClr>
                </a:solidFill>
              </a:defRPr>
            </a:lvl1pPr>
          </a:lstStyle>
          <a:p>
            <a:pPr lvl="0"/>
            <a:r>
              <a:rPr lang="en-US" noProof="0"/>
              <a:t>Quadrant Title</a:t>
            </a:r>
          </a:p>
        </p:txBody>
      </p:sp>
      <p:sp>
        <p:nvSpPr>
          <p:cNvPr id="15" name="Footer Placeholder 6">
            <a:extLst>
              <a:ext uri="{FF2B5EF4-FFF2-40B4-BE49-F238E27FC236}">
                <a16:creationId xmlns:a16="http://schemas.microsoft.com/office/drawing/2014/main" id="{70664224-CF69-42C9-881B-7760C3AA5C69}"/>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A9F405-0900-492E-914C-37B8872723BC}" type="datetime1">
              <a:rPr lang="en-US" sz="900" smtClean="0"/>
              <a:t>4/27/2022</a:t>
            </a:fld>
            <a:endParaRPr lang="en-US" sz="900" dirty="0"/>
          </a:p>
        </p:txBody>
      </p:sp>
    </p:spTree>
    <p:extLst>
      <p:ext uri="{BB962C8B-B14F-4D97-AF65-F5344CB8AC3E}">
        <p14:creationId xmlns:p14="http://schemas.microsoft.com/office/powerpoint/2010/main" val="19691599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6" name="Footer Placeholder 6">
            <a:extLst>
              <a:ext uri="{FF2B5EF4-FFF2-40B4-BE49-F238E27FC236}">
                <a16:creationId xmlns:a16="http://schemas.microsoft.com/office/drawing/2014/main" id="{789B5A22-810F-4FB7-BAE0-787878735311}"/>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D29678-697C-4D4B-AA9A-793AFF948A64}" type="datetime1">
              <a:rPr lang="en-US" sz="900" smtClean="0"/>
              <a:t>4/27/2022</a:t>
            </a:fld>
            <a:endParaRPr lang="en-US" sz="900" dirty="0"/>
          </a:p>
        </p:txBody>
      </p:sp>
      <p:sp>
        <p:nvSpPr>
          <p:cNvPr id="7" name="TextBox 6">
            <a:extLst>
              <a:ext uri="{FF2B5EF4-FFF2-40B4-BE49-F238E27FC236}">
                <a16:creationId xmlns:a16="http://schemas.microsoft.com/office/drawing/2014/main" id="{85E3DD1C-4D11-4EF5-8C69-472DE1D9516D}"/>
              </a:ext>
            </a:extLst>
          </p:cNvPr>
          <p:cNvSpPr txBox="1"/>
          <p:nvPr userDrawn="1"/>
        </p:nvSpPr>
        <p:spPr>
          <a:xfrm>
            <a:off x="6031924" y="6365364"/>
            <a:ext cx="2650967" cy="429969"/>
          </a:xfrm>
          <a:prstGeom prst="rect">
            <a:avLst/>
          </a:prstGeom>
          <a:noFill/>
        </p:spPr>
        <p:txBody>
          <a:bodyPr wrap="square" lIns="0" tIns="0" rIns="0" bIns="0" rtlCol="0" anchor="ctr" anchorCtr="0">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65000"/>
                  </a:prstClr>
                </a:solidFill>
                <a:effectLst/>
                <a:uLnTx/>
                <a:uFillTx/>
                <a:latin typeface="Tahoma"/>
                <a:ea typeface="+mn-ea"/>
                <a:cs typeface="+mn-cs"/>
              </a:rPr>
              <a:t>MyHealthMath, Inc. – Proprietary &amp; Confidential</a:t>
            </a:r>
          </a:p>
        </p:txBody>
      </p:sp>
    </p:spTree>
    <p:extLst>
      <p:ext uri="{BB962C8B-B14F-4D97-AF65-F5344CB8AC3E}">
        <p14:creationId xmlns:p14="http://schemas.microsoft.com/office/powerpoint/2010/main" val="35785607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324000" y="432000"/>
            <a:ext cx="8505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324000" y="1728000"/>
            <a:ext cx="4104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4725000" y="1728000"/>
            <a:ext cx="4104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7" name="Footer Placeholder 6">
            <a:extLst>
              <a:ext uri="{FF2B5EF4-FFF2-40B4-BE49-F238E27FC236}">
                <a16:creationId xmlns:a16="http://schemas.microsoft.com/office/drawing/2014/main" id="{8D29AF72-5654-4781-B9A2-1BF18B8A772D}"/>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2FBF98-B04F-49EF-B25E-434AE09F902F}" type="datetime1">
              <a:rPr lang="en-US" sz="900" smtClean="0"/>
              <a:t>4/27/2022</a:t>
            </a:fld>
            <a:endParaRPr lang="en-US" sz="900" dirty="0"/>
          </a:p>
        </p:txBody>
      </p:sp>
    </p:spTree>
    <p:extLst>
      <p:ext uri="{BB962C8B-B14F-4D97-AF65-F5344CB8AC3E}">
        <p14:creationId xmlns:p14="http://schemas.microsoft.com/office/powerpoint/2010/main" val="4482356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5908-D8D7-48AF-8B8F-21B88B87DDF2}"/>
              </a:ext>
            </a:extLst>
          </p:cNvPr>
          <p:cNvSpPr>
            <a:spLocks noGrp="1"/>
          </p:cNvSpPr>
          <p:nvPr>
            <p:ph type="title"/>
          </p:nvPr>
        </p:nvSpPr>
        <p:spPr>
          <a:xfrm>
            <a:off x="324000" y="432000"/>
            <a:ext cx="8505000" cy="432000"/>
          </a:xfrm>
        </p:spPr>
        <p:txBody>
          <a:bodyPr/>
          <a:lstStyle/>
          <a:p>
            <a:r>
              <a:rPr lang="en-US" noProof="0"/>
              <a:t>Click to edit Master title style</a:t>
            </a:r>
          </a:p>
        </p:txBody>
      </p:sp>
      <p:sp>
        <p:nvSpPr>
          <p:cNvPr id="4" name="Content Placeholder 3">
            <a:extLst>
              <a:ext uri="{FF2B5EF4-FFF2-40B4-BE49-F238E27FC236}">
                <a16:creationId xmlns:a16="http://schemas.microsoft.com/office/drawing/2014/main" id="{60B617A5-FA6C-44C9-ABCB-DCA5D4615EC7}"/>
              </a:ext>
            </a:extLst>
          </p:cNvPr>
          <p:cNvSpPr>
            <a:spLocks noGrp="1"/>
          </p:cNvSpPr>
          <p:nvPr>
            <p:ph sz="half" idx="2" hasCustomPrompt="1"/>
          </p:nvPr>
        </p:nvSpPr>
        <p:spPr>
          <a:xfrm>
            <a:off x="324000" y="2210852"/>
            <a:ext cx="4104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4725000" y="2210852"/>
            <a:ext cx="4104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Slide Number Placeholder 10">
            <a:extLst>
              <a:ext uri="{FF2B5EF4-FFF2-40B4-BE49-F238E27FC236}">
                <a16:creationId xmlns:a16="http://schemas.microsoft.com/office/drawing/2014/main" id="{B171800C-9F25-4694-879B-16A1F7BBAA77}"/>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cxnSp>
        <p:nvCxnSpPr>
          <p:cNvPr id="12" name="Straight Connector 11" title="Divider Line">
            <a:extLst>
              <a:ext uri="{FF2B5EF4-FFF2-40B4-BE49-F238E27FC236}">
                <a16:creationId xmlns:a16="http://schemas.microsoft.com/office/drawing/2014/main" id="{03063CBE-E62B-44CB-9B45-D39B595FE2AF}"/>
              </a:ext>
            </a:extLst>
          </p:cNvPr>
          <p:cNvCxnSpPr>
            <a:cxnSpLocks/>
          </p:cNvCxnSpPr>
          <p:nvPr userDrawn="1"/>
        </p:nvCxnSpPr>
        <p:spPr>
          <a:xfrm>
            <a:off x="337012" y="2159999"/>
            <a:ext cx="31605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id="{0EA58CA1-D7A1-4089-B687-193C35202523}"/>
              </a:ext>
            </a:extLst>
          </p:cNvPr>
          <p:cNvCxnSpPr>
            <a:cxnSpLocks/>
          </p:cNvCxnSpPr>
          <p:nvPr userDrawn="1"/>
        </p:nvCxnSpPr>
        <p:spPr>
          <a:xfrm>
            <a:off x="4734525" y="2159999"/>
            <a:ext cx="316057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324000" y="1654025"/>
            <a:ext cx="4104000" cy="455122"/>
          </a:xfrm>
        </p:spPr>
        <p:txBody>
          <a:bodyPr anchor="b"/>
          <a:lstStyle>
            <a:lvl1pPr marL="0" indent="0">
              <a:buNone/>
              <a:defRPr sz="1500" b="1">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4734525" y="1654025"/>
            <a:ext cx="4094475" cy="455122"/>
          </a:xfrm>
        </p:spPr>
        <p:txBody>
          <a:bodyPr anchor="b"/>
          <a:lstStyle>
            <a:lvl1pPr marL="0" indent="0">
              <a:buNone/>
              <a:defRPr sz="1500" b="1">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16" name="Footer Placeholder 6">
            <a:extLst>
              <a:ext uri="{FF2B5EF4-FFF2-40B4-BE49-F238E27FC236}">
                <a16:creationId xmlns:a16="http://schemas.microsoft.com/office/drawing/2014/main" id="{E2FC7014-7F30-4617-A5F0-D2C18A22656D}"/>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8ABFD1-2031-4CE3-93FC-B3A0DFF68FEA}" type="datetime1">
              <a:rPr lang="en-US" sz="900" smtClean="0"/>
              <a:t>4/27/2022</a:t>
            </a:fld>
            <a:endParaRPr lang="en-US" sz="900" dirty="0"/>
          </a:p>
        </p:txBody>
      </p:sp>
    </p:spTree>
    <p:extLst>
      <p:ext uri="{BB962C8B-B14F-4D97-AF65-F5344CB8AC3E}">
        <p14:creationId xmlns:p14="http://schemas.microsoft.com/office/powerpoint/2010/main" val="4207586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324000" y="2448000"/>
            <a:ext cx="2700000" cy="3631338"/>
          </a:xfrm>
          <a:solidFill>
            <a:schemeClr val="bg1">
              <a:lumMod val="95000"/>
            </a:schemeClr>
          </a:solidFill>
          <a:ln>
            <a:solidFill>
              <a:schemeClr val="bg1">
                <a:lumMod val="85000"/>
              </a:schemeClr>
            </a:solidFill>
          </a:ln>
        </p:spPr>
        <p:txBody>
          <a:bodyPr lIns="136800" tIns="252000" rIns="136800"/>
          <a:lstStyle>
            <a:lvl1pPr marL="200025" indent="-200025">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3226500" y="2448000"/>
            <a:ext cx="2700000" cy="3631338"/>
          </a:xfrm>
          <a:solidFill>
            <a:schemeClr val="bg1">
              <a:lumMod val="95000"/>
            </a:schemeClr>
          </a:solidFill>
          <a:ln>
            <a:solidFill>
              <a:schemeClr val="bg1">
                <a:lumMod val="85000"/>
              </a:schemeClr>
            </a:solidFill>
          </a:ln>
        </p:spPr>
        <p:txBody>
          <a:bodyPr lIns="136800" tIns="252000" rIns="136800"/>
          <a:lstStyle>
            <a:lvl1pPr marL="200025" indent="-200025">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6129000" y="2448000"/>
            <a:ext cx="2700000" cy="3631338"/>
          </a:xfrm>
          <a:solidFill>
            <a:schemeClr val="bg1">
              <a:lumMod val="95000"/>
            </a:schemeClr>
          </a:solidFill>
          <a:ln>
            <a:solidFill>
              <a:schemeClr val="bg1">
                <a:lumMod val="85000"/>
              </a:schemeClr>
            </a:solidFill>
          </a:ln>
        </p:spPr>
        <p:txBody>
          <a:bodyPr lIns="136800" tIns="252000" rIns="136800"/>
          <a:lstStyle>
            <a:lvl1pPr marL="200025" indent="-200025">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324000" y="432000"/>
            <a:ext cx="8505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324000" y="1728000"/>
            <a:ext cx="27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3226500" y="1728000"/>
            <a:ext cx="27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6129000" y="1728000"/>
            <a:ext cx="27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14" name="Footer Placeholder 6">
            <a:extLst>
              <a:ext uri="{FF2B5EF4-FFF2-40B4-BE49-F238E27FC236}">
                <a16:creationId xmlns:a16="http://schemas.microsoft.com/office/drawing/2014/main" id="{55B5BEC5-B4C1-45CF-82DB-D383A330A7D7}"/>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558DEE-3B4A-4257-9D4B-9C07B4108529}" type="datetime1">
              <a:rPr lang="en-US" sz="900" smtClean="0"/>
              <a:t>4/27/2022</a:t>
            </a:fld>
            <a:endParaRPr lang="en-US" sz="900" dirty="0"/>
          </a:p>
        </p:txBody>
      </p:sp>
    </p:spTree>
    <p:extLst>
      <p:ext uri="{BB962C8B-B14F-4D97-AF65-F5344CB8AC3E}">
        <p14:creationId xmlns:p14="http://schemas.microsoft.com/office/powerpoint/2010/main" val="2061406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cxnSp>
        <p:nvCxnSpPr>
          <p:cNvPr id="8" name="Straight Arrow Connector 7">
            <a:extLst>
              <a:ext uri="{FF2B5EF4-FFF2-40B4-BE49-F238E27FC236}">
                <a16:creationId xmlns:a16="http://schemas.microsoft.com/office/drawing/2014/main" id="{B66BE87F-A588-41BE-A251-8940FFF7BDB0}"/>
              </a:ext>
            </a:extLst>
          </p:cNvPr>
          <p:cNvCxnSpPr/>
          <p:nvPr userDrawn="1"/>
        </p:nvCxnSpPr>
        <p:spPr>
          <a:xfrm>
            <a:off x="323850" y="3866682"/>
            <a:ext cx="8504635"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309681" y="3973125"/>
            <a:ext cx="311706" cy="201776"/>
          </a:xfrm>
        </p:spPr>
        <p:txBody>
          <a:bodyPr anchor="ctr"/>
          <a:lstStyle>
            <a:lvl1pPr marL="0" indent="0" algn="ctr">
              <a:buNone/>
              <a:defRPr sz="105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323850"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677862"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031875"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385888"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4557831" y="3973125"/>
            <a:ext cx="311706" cy="201776"/>
          </a:xfrm>
        </p:spPr>
        <p:txBody>
          <a:bodyPr anchor="ctr"/>
          <a:lstStyle>
            <a:lvl1pPr marL="0" indent="0" algn="ctr">
              <a:buNone/>
              <a:defRPr sz="105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1739901"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093913"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2447926"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3509964"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2801939"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3155952"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3863977"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4217990"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4572000"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4926009"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5280022"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5634035"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5988048"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6342060"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6696073"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7758111"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7050086"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7404099"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8112124"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8466137" y="3597398"/>
            <a:ext cx="283369"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4020742" y="2190751"/>
            <a:ext cx="1345406" cy="561975"/>
          </a:xfrm>
          <a:solidFill>
            <a:schemeClr val="bg1">
              <a:lumMod val="95000"/>
            </a:schemeClr>
          </a:solidFill>
        </p:spPr>
        <p:txBody>
          <a:bodyPr tIns="36000" anchor="t"/>
          <a:lstStyle>
            <a:lvl1pPr marL="0" indent="0" algn="ctr">
              <a:buNone/>
              <a:defRPr sz="1200"/>
            </a:lvl1pPr>
          </a:lstStyle>
          <a:p>
            <a:pPr lvl="0"/>
            <a:r>
              <a:rPr lang="en-US" noProof="0"/>
              <a:t>Item Title</a:t>
            </a:r>
          </a:p>
        </p:txBody>
      </p:sp>
      <p:sp>
        <p:nvSpPr>
          <p:cNvPr id="37" name="Text Placeholder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4059538" y="2505005"/>
            <a:ext cx="1267813" cy="224670"/>
          </a:xfrm>
        </p:spPr>
        <p:txBody>
          <a:bodyPr/>
          <a:lstStyle>
            <a:lvl1pPr marL="0" indent="0" algn="ctr">
              <a:buNone/>
              <a:defRPr sz="900">
                <a:solidFill>
                  <a:schemeClr val="tx1">
                    <a:lumMod val="50000"/>
                    <a:lumOff val="50000"/>
                  </a:schemeClr>
                </a:solidFill>
              </a:defRPr>
            </a:lvl1pPr>
          </a:lstStyle>
          <a:p>
            <a:pPr lvl="0"/>
            <a:r>
              <a:rPr lang="en-US" noProof="0"/>
              <a:t>Month, Year</a:t>
            </a:r>
          </a:p>
        </p:txBody>
      </p:sp>
      <p:sp>
        <p:nvSpPr>
          <p:cNvPr id="35" name="Footer Placeholder 6">
            <a:extLst>
              <a:ext uri="{FF2B5EF4-FFF2-40B4-BE49-F238E27FC236}">
                <a16:creationId xmlns:a16="http://schemas.microsoft.com/office/drawing/2014/main" id="{1F17A000-8960-4605-9439-ADDBD4571FE5}"/>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3EFD45-8C6B-4580-A5A5-0A26F0D2397A}" type="datetime1">
              <a:rPr lang="en-US" sz="900" smtClean="0"/>
              <a:t>4/27/2022</a:t>
            </a:fld>
            <a:endParaRPr lang="en-US" sz="900" dirty="0"/>
          </a:p>
        </p:txBody>
      </p:sp>
    </p:spTree>
    <p:extLst>
      <p:ext uri="{BB962C8B-B14F-4D97-AF65-F5344CB8AC3E}">
        <p14:creationId xmlns:p14="http://schemas.microsoft.com/office/powerpoint/2010/main" val="29407763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323850" y="2319682"/>
            <a:ext cx="1014275"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Insert or Drag and Drop Image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481141" y="2485913"/>
            <a:ext cx="1593000" cy="701538"/>
          </a:xfrm>
        </p:spPr>
        <p:txBody>
          <a:bodyPr anchor="b"/>
          <a:lstStyle>
            <a:lvl1pPr marL="0" indent="0" algn="l">
              <a:buFont typeface="Arial" panose="020B0604020202020204" pitchFamily="34" charset="0"/>
              <a:buNone/>
              <a:defRPr sz="1800"/>
            </a:lvl1pPr>
          </a:lstStyle>
          <a:p>
            <a:pPr lvl="0"/>
            <a:r>
              <a:rPr lang="en-US" noProof="0"/>
              <a:t>Name</a:t>
            </a:r>
          </a:p>
        </p:txBody>
      </p:sp>
      <p:sp>
        <p:nvSpPr>
          <p:cNvPr id="11" name="Text Placeholder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481141" y="3904988"/>
            <a:ext cx="1593000" cy="1800000"/>
          </a:xfrm>
        </p:spPr>
        <p:txBody>
          <a:bodyPr/>
          <a:lstStyle>
            <a:lvl1pPr marL="0" indent="0" algn="l">
              <a:buNone/>
              <a:defRPr sz="105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28" name="Text Placeholder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481141" y="3461032"/>
            <a:ext cx="1593000" cy="245885"/>
          </a:xfrm>
        </p:spPr>
        <p:txBody>
          <a:bodyPr/>
          <a:lstStyle>
            <a:lvl1pPr marL="0" indent="0" algn="l">
              <a:buFont typeface="Arial" panose="020B0604020202020204" pitchFamily="34" charset="0"/>
              <a:buNone/>
              <a:defRPr sz="105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3201022" y="2319682"/>
            <a:ext cx="1014275"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Insert or Drag and Drop Image Here</a:t>
            </a:r>
          </a:p>
        </p:txBody>
      </p:sp>
      <p:sp>
        <p:nvSpPr>
          <p:cNvPr id="42" name="Text Placeholder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4358312" y="2485913"/>
            <a:ext cx="1593000" cy="701538"/>
          </a:xfrm>
        </p:spPr>
        <p:txBody>
          <a:bodyPr anchor="b"/>
          <a:lstStyle>
            <a:lvl1pPr marL="0" indent="0" algn="l">
              <a:buFont typeface="Arial" panose="020B0604020202020204" pitchFamily="34" charset="0"/>
              <a:buNone/>
              <a:defRPr sz="1800"/>
            </a:lvl1pPr>
          </a:lstStyle>
          <a:p>
            <a:pPr lvl="0"/>
            <a:r>
              <a:rPr lang="en-US" noProof="0"/>
              <a:t>Name</a:t>
            </a:r>
          </a:p>
        </p:txBody>
      </p:sp>
      <p:sp>
        <p:nvSpPr>
          <p:cNvPr id="43" name="Text Placeholder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4358312" y="3904988"/>
            <a:ext cx="1593000" cy="1800000"/>
          </a:xfrm>
        </p:spPr>
        <p:txBody>
          <a:bodyPr/>
          <a:lstStyle>
            <a:lvl1pPr marL="0" indent="0" algn="l">
              <a:buNone/>
              <a:defRPr sz="105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4358312" y="3461032"/>
            <a:ext cx="1593000" cy="245885"/>
          </a:xfrm>
        </p:spPr>
        <p:txBody>
          <a:bodyPr/>
          <a:lstStyle>
            <a:lvl1pPr marL="0" indent="0" algn="l">
              <a:buFont typeface="Arial" panose="020B0604020202020204" pitchFamily="34" charset="0"/>
              <a:buNone/>
              <a:defRPr sz="105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6084619" y="2319682"/>
            <a:ext cx="1014275"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Insert or Drag and Drop Image Here</a:t>
            </a:r>
          </a:p>
        </p:txBody>
      </p:sp>
      <p:sp>
        <p:nvSpPr>
          <p:cNvPr id="46" name="Text Placeholder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7235485" y="2485913"/>
            <a:ext cx="1593000" cy="701538"/>
          </a:xfrm>
        </p:spPr>
        <p:txBody>
          <a:bodyPr anchor="b"/>
          <a:lstStyle>
            <a:lvl1pPr marL="0" indent="0" algn="l">
              <a:buFont typeface="Arial" panose="020B0604020202020204" pitchFamily="34" charset="0"/>
              <a:buNone/>
              <a:defRPr sz="1800"/>
            </a:lvl1pPr>
          </a:lstStyle>
          <a:p>
            <a:pPr lvl="0"/>
            <a:r>
              <a:rPr lang="en-US" noProof="0"/>
              <a:t>Name</a:t>
            </a:r>
          </a:p>
        </p:txBody>
      </p:sp>
      <p:sp>
        <p:nvSpPr>
          <p:cNvPr id="47" name="Text Placeholder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7235485" y="3904988"/>
            <a:ext cx="1593000" cy="1800000"/>
          </a:xfrm>
        </p:spPr>
        <p:txBody>
          <a:bodyPr/>
          <a:lstStyle>
            <a:lvl1pPr marL="0" indent="0" algn="l">
              <a:buNone/>
              <a:defRPr sz="105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7235485" y="3461032"/>
            <a:ext cx="1593000" cy="245885"/>
          </a:xfrm>
        </p:spPr>
        <p:txBody>
          <a:bodyPr/>
          <a:lstStyle>
            <a:lvl1pPr marL="0" indent="0" algn="l">
              <a:buFont typeface="Arial" panose="020B0604020202020204" pitchFamily="34" charset="0"/>
              <a:buNone/>
              <a:defRPr sz="1050">
                <a:solidFill>
                  <a:schemeClr val="bg1">
                    <a:lumMod val="50000"/>
                  </a:schemeClr>
                </a:solidFill>
              </a:defRPr>
            </a:lvl1pPr>
          </a:lstStyle>
          <a:p>
            <a:pPr lvl="0"/>
            <a:r>
              <a:rPr lang="en-US" noProof="0"/>
              <a:t>Title</a:t>
            </a:r>
          </a:p>
        </p:txBody>
      </p:sp>
      <p:sp>
        <p:nvSpPr>
          <p:cNvPr id="18" name="Footer Placeholder 6">
            <a:extLst>
              <a:ext uri="{FF2B5EF4-FFF2-40B4-BE49-F238E27FC236}">
                <a16:creationId xmlns:a16="http://schemas.microsoft.com/office/drawing/2014/main" id="{8A7EBBB5-849A-41B8-A1CC-E6FB48178054}"/>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F25A6B-E226-4E7D-827A-4C139B9B0893}" type="datetime1">
              <a:rPr lang="en-US" sz="900" smtClean="0"/>
              <a:t>4/27/2022</a:t>
            </a:fld>
            <a:endParaRPr lang="en-US" sz="900" dirty="0"/>
          </a:p>
        </p:txBody>
      </p:sp>
    </p:spTree>
    <p:extLst>
      <p:ext uri="{BB962C8B-B14F-4D97-AF65-F5344CB8AC3E}">
        <p14:creationId xmlns:p14="http://schemas.microsoft.com/office/powerpoint/2010/main" val="11317303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324000" y="432000"/>
            <a:ext cx="8505000" cy="432000"/>
          </a:xfrm>
        </p:spPr>
        <p:txBody>
          <a:bodyPr/>
          <a:lstStyle/>
          <a:p>
            <a:r>
              <a:rPr lang="en-US" noProof="0"/>
              <a:t>Click to edit Master title style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323850" y="4113808"/>
            <a:ext cx="1215000" cy="783544"/>
          </a:xfrm>
        </p:spPr>
        <p:txBody>
          <a:bodyPr/>
          <a:lstStyle>
            <a:lvl1pPr marL="0" indent="0" algn="l">
              <a:buFont typeface="Arial" panose="020B0604020202020204" pitchFamily="34" charset="0"/>
              <a:buNone/>
              <a:defRPr sz="1800"/>
            </a:lvl1pPr>
          </a:lstStyle>
          <a:p>
            <a:pPr lvl="0"/>
            <a:r>
              <a:rPr lang="en-US" noProof="0"/>
              <a:t>Full Name</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323850" y="5258975"/>
            <a:ext cx="1215000" cy="720000"/>
          </a:xfrm>
        </p:spPr>
        <p:txBody>
          <a:bodyPr/>
          <a:lstStyle>
            <a:lvl1pPr marL="0" indent="0" algn="l">
              <a:buNone/>
              <a:defRPr sz="105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1781777" y="4113808"/>
            <a:ext cx="1215000" cy="783544"/>
          </a:xfrm>
        </p:spPr>
        <p:txBody>
          <a:bodyPr/>
          <a:lstStyle>
            <a:lvl1pPr marL="0" indent="0" algn="l">
              <a:buFont typeface="Arial" panose="020B0604020202020204" pitchFamily="34" charset="0"/>
              <a:buNone/>
              <a:defRPr sz="1800"/>
            </a:lvl1pPr>
          </a:lstStyle>
          <a:p>
            <a:pPr lvl="0"/>
            <a:r>
              <a:rPr lang="en-US" noProof="0"/>
              <a:t>Full Name</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1781777" y="5258975"/>
            <a:ext cx="1215000" cy="720000"/>
          </a:xfrm>
        </p:spPr>
        <p:txBody>
          <a:bodyPr/>
          <a:lstStyle>
            <a:lvl1pPr marL="0" indent="0" algn="l">
              <a:buNone/>
              <a:defRPr sz="105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3239705" y="4113808"/>
            <a:ext cx="1215000" cy="783544"/>
          </a:xfrm>
        </p:spPr>
        <p:txBody>
          <a:bodyPr/>
          <a:lstStyle>
            <a:lvl1pPr marL="0" indent="0" algn="l">
              <a:buFont typeface="Arial" panose="020B0604020202020204" pitchFamily="34" charset="0"/>
              <a:buNone/>
              <a:defRPr sz="1800"/>
            </a:lvl1pPr>
          </a:lstStyle>
          <a:p>
            <a:pPr lvl="0"/>
            <a:r>
              <a:rPr lang="en-US" noProof="0"/>
              <a:t>Full Name</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3239705" y="5258975"/>
            <a:ext cx="1215000" cy="720000"/>
          </a:xfrm>
        </p:spPr>
        <p:txBody>
          <a:bodyPr/>
          <a:lstStyle>
            <a:lvl1pPr marL="0" indent="0" algn="l">
              <a:buNone/>
              <a:defRPr sz="105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4697632" y="4113808"/>
            <a:ext cx="1215000" cy="783544"/>
          </a:xfrm>
        </p:spPr>
        <p:txBody>
          <a:bodyPr/>
          <a:lstStyle>
            <a:lvl1pPr marL="0" indent="0" algn="l">
              <a:buFont typeface="Arial" panose="020B0604020202020204" pitchFamily="34" charset="0"/>
              <a:buNone/>
              <a:defRPr sz="1800"/>
            </a:lvl1pPr>
          </a:lstStyle>
          <a:p>
            <a:pPr lvl="0"/>
            <a:r>
              <a:rPr lang="en-US" noProof="0"/>
              <a:t>Full Name</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4697632" y="5258975"/>
            <a:ext cx="1215000" cy="720000"/>
          </a:xfrm>
        </p:spPr>
        <p:txBody>
          <a:bodyPr/>
          <a:lstStyle>
            <a:lvl1pPr marL="0" indent="0" algn="l">
              <a:buNone/>
              <a:defRPr sz="105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6155559" y="4113808"/>
            <a:ext cx="1215000" cy="783544"/>
          </a:xfrm>
        </p:spPr>
        <p:txBody>
          <a:bodyPr/>
          <a:lstStyle>
            <a:lvl1pPr marL="0" indent="0" algn="l">
              <a:buFont typeface="Arial" panose="020B0604020202020204" pitchFamily="34" charset="0"/>
              <a:buNone/>
              <a:defRPr sz="1800"/>
            </a:lvl1pPr>
          </a:lstStyle>
          <a:p>
            <a:pPr lvl="0"/>
            <a:r>
              <a:rPr lang="en-US" noProof="0"/>
              <a:t>Full Name</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6155559" y="5258975"/>
            <a:ext cx="1215000" cy="720000"/>
          </a:xfrm>
        </p:spPr>
        <p:txBody>
          <a:bodyPr/>
          <a:lstStyle>
            <a:lvl1pPr marL="0" indent="0" algn="l">
              <a:buNone/>
              <a:defRPr sz="105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323850" y="2246681"/>
            <a:ext cx="1215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Click icon to add picture</a:t>
            </a:r>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1781777" y="2246681"/>
            <a:ext cx="1215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Click icon to add picture</a:t>
            </a:r>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3239705" y="2246681"/>
            <a:ext cx="1215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Click icon to add picture</a:t>
            </a:r>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4697632" y="2246681"/>
            <a:ext cx="1215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Click icon to add picture</a:t>
            </a:r>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6155559" y="2246681"/>
            <a:ext cx="1215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Click icon to add picture</a:t>
            </a:r>
          </a:p>
        </p:txBody>
      </p:sp>
      <p:sp>
        <p:nvSpPr>
          <p:cNvPr id="21" name="Text Placeholder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7613485" y="4113808"/>
            <a:ext cx="1215000" cy="783544"/>
          </a:xfrm>
        </p:spPr>
        <p:txBody>
          <a:bodyPr/>
          <a:lstStyle>
            <a:lvl1pPr marL="0" indent="0" algn="l">
              <a:buFont typeface="Arial" panose="020B0604020202020204" pitchFamily="34" charset="0"/>
              <a:buNone/>
              <a:defRPr sz="1800"/>
            </a:lvl1pPr>
          </a:lstStyle>
          <a:p>
            <a:pPr lvl="0"/>
            <a:r>
              <a:rPr lang="en-US" noProof="0"/>
              <a:t>Full Name</a:t>
            </a:r>
          </a:p>
        </p:txBody>
      </p:sp>
      <p:sp>
        <p:nvSpPr>
          <p:cNvPr id="22" name="Text Placeholder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7613485" y="5258975"/>
            <a:ext cx="1215000" cy="720000"/>
          </a:xfrm>
        </p:spPr>
        <p:txBody>
          <a:bodyPr/>
          <a:lstStyle>
            <a:lvl1pPr marL="0" indent="0" algn="l">
              <a:buNone/>
              <a:defRPr sz="105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a16="http://schemas.microsoft.com/office/drawing/2014/main" id="{FC64B5FD-0E87-4FAB-AFEA-D10DFED9F653}"/>
              </a:ext>
            </a:extLst>
          </p:cNvPr>
          <p:cNvSpPr>
            <a:spLocks noGrp="1"/>
          </p:cNvSpPr>
          <p:nvPr>
            <p:ph type="pic" sz="quarter" idx="48"/>
          </p:nvPr>
        </p:nvSpPr>
        <p:spPr>
          <a:xfrm>
            <a:off x="7613485" y="2246681"/>
            <a:ext cx="1215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Click icon to add picture</a:t>
            </a:r>
          </a:p>
        </p:txBody>
      </p:sp>
      <p:sp>
        <p:nvSpPr>
          <p:cNvPr id="24" name="Footer Placeholder 6">
            <a:extLst>
              <a:ext uri="{FF2B5EF4-FFF2-40B4-BE49-F238E27FC236}">
                <a16:creationId xmlns:a16="http://schemas.microsoft.com/office/drawing/2014/main" id="{E95CDC99-B743-4CEA-977B-0DC5EC4CCD4C}"/>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84FAE3-D782-4ABB-ACEC-B62A1E8F9C38}" type="datetime1">
              <a:rPr lang="en-US" sz="900" smtClean="0"/>
              <a:t>4/27/2022</a:t>
            </a:fld>
            <a:endParaRPr lang="en-US" sz="900" dirty="0"/>
          </a:p>
        </p:txBody>
      </p:sp>
    </p:spTree>
    <p:extLst>
      <p:ext uri="{BB962C8B-B14F-4D97-AF65-F5344CB8AC3E}">
        <p14:creationId xmlns:p14="http://schemas.microsoft.com/office/powerpoint/2010/main" val="40037549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8" name="Footer Placeholder 6">
            <a:extLst>
              <a:ext uri="{FF2B5EF4-FFF2-40B4-BE49-F238E27FC236}">
                <a16:creationId xmlns:a16="http://schemas.microsoft.com/office/drawing/2014/main" id="{1B9629FC-980E-4881-BF57-7B8F1EC079CF}"/>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086920-7091-490A-AEEF-EDAE70181FAD}" type="datetime1">
              <a:rPr lang="en-US" sz="900" smtClean="0"/>
              <a:t>4/27/2022</a:t>
            </a:fld>
            <a:endParaRPr lang="en-US" sz="900" dirty="0"/>
          </a:p>
        </p:txBody>
      </p:sp>
    </p:spTree>
    <p:extLst>
      <p:ext uri="{BB962C8B-B14F-4D97-AF65-F5344CB8AC3E}">
        <p14:creationId xmlns:p14="http://schemas.microsoft.com/office/powerpoint/2010/main" val="32958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3">
    <p:spTree>
      <p:nvGrpSpPr>
        <p:cNvPr id="1" name=""/>
        <p:cNvGrpSpPr/>
        <p:nvPr/>
      </p:nvGrpSpPr>
      <p:grpSpPr>
        <a:xfrm>
          <a:off x="0" y="0"/>
          <a:ext cx="0" cy="0"/>
          <a:chOff x="0" y="0"/>
          <a:chExt cx="0" cy="0"/>
        </a:xfrm>
      </p:grpSpPr>
      <p:sp>
        <p:nvSpPr>
          <p:cNvPr id="7" name="Rectangle 6"/>
          <p:cNvSpPr/>
          <p:nvPr userDrawn="1"/>
        </p:nvSpPr>
        <p:spPr>
          <a:xfrm>
            <a:off x="0" y="0"/>
            <a:ext cx="9144000" cy="498348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400" baseline="0" dirty="0">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457200"/>
            <a:ext cx="1565550" cy="335475"/>
          </a:xfrm>
          <a:prstGeom prst="rect">
            <a:avLst/>
          </a:prstGeom>
        </p:spPr>
      </p:pic>
      <p:sp>
        <p:nvSpPr>
          <p:cNvPr id="10" name="Title 1"/>
          <p:cNvSpPr>
            <a:spLocks noGrp="1"/>
          </p:cNvSpPr>
          <p:nvPr userDrawn="1">
            <p:ph type="ctrTitle" hasCustomPrompt="1"/>
          </p:nvPr>
        </p:nvSpPr>
        <p:spPr>
          <a:xfrm>
            <a:off x="457200" y="5453120"/>
            <a:ext cx="5175504" cy="461665"/>
          </a:xfrm>
        </p:spPr>
        <p:txBody>
          <a:bodyPr anchor="t" anchorCtr="0">
            <a:noAutofit/>
          </a:bodyPr>
          <a:lstStyle>
            <a:lvl1pPr>
              <a:lnSpc>
                <a:spcPts val="3600"/>
              </a:lnSpc>
              <a:defRPr sz="3200" kern="400" baseline="0"/>
            </a:lvl1pPr>
          </a:lstStyle>
          <a:p>
            <a:r>
              <a:rPr lang="en-US" dirty="0"/>
              <a:t>Enter “Thank You”</a:t>
            </a:r>
          </a:p>
        </p:txBody>
      </p:sp>
      <p:sp>
        <p:nvSpPr>
          <p:cNvPr id="8" name="TextBox 7"/>
          <p:cNvSpPr txBox="1"/>
          <p:nvPr userDrawn="1"/>
        </p:nvSpPr>
        <p:spPr>
          <a:xfrm>
            <a:off x="457200" y="6513834"/>
            <a:ext cx="3657600" cy="130805"/>
          </a:xfrm>
          <a:prstGeom prst="rect">
            <a:avLst/>
          </a:prstGeom>
          <a:noFill/>
        </p:spPr>
        <p:txBody>
          <a:bodyPr wrap="square" lIns="0" tIns="0" rIns="0" bIns="0" rtlCol="0">
            <a:spAutoFit/>
          </a:bodyPr>
          <a:lstStyle/>
          <a:p>
            <a:pPr lvl="0"/>
            <a:r>
              <a:rPr lang="en-US" sz="850" b="0" kern="400" baseline="0" dirty="0">
                <a:solidFill>
                  <a:schemeClr val="tx2"/>
                </a:solidFill>
                <a:latin typeface="Arial" panose="020B0604020202020204" pitchFamily="34" charset="0"/>
                <a:cs typeface="Arial" panose="020B0604020202020204" pitchFamily="34" charset="0"/>
              </a:rPr>
              <a:t>© Harvard Pilgrim Health Care</a:t>
            </a:r>
          </a:p>
        </p:txBody>
      </p:sp>
      <p:cxnSp>
        <p:nvCxnSpPr>
          <p:cNvPr id="9" name="Straight Connector 8"/>
          <p:cNvCxnSpPr/>
          <p:nvPr userDrawn="1"/>
        </p:nvCxnSpPr>
        <p:spPr>
          <a:xfrm>
            <a:off x="0" y="4983480"/>
            <a:ext cx="9144000" cy="0"/>
          </a:xfrm>
          <a:prstGeom prst="line">
            <a:avLst/>
          </a:prstGeom>
          <a:ln w="38100" cap="sq"/>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941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6" name="Footer Placeholder 6">
            <a:extLst>
              <a:ext uri="{FF2B5EF4-FFF2-40B4-BE49-F238E27FC236}">
                <a16:creationId xmlns:a16="http://schemas.microsoft.com/office/drawing/2014/main" id="{7E2942F8-950B-4F56-BF1D-781E7C441B3F}"/>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2E1AE6-FF1B-400C-8D2D-E86BB5AC182D}" type="datetime1">
              <a:rPr lang="en-US" sz="900" smtClean="0"/>
              <a:t>4/27/2022</a:t>
            </a:fld>
            <a:endParaRPr lang="en-US" sz="900" dirty="0"/>
          </a:p>
        </p:txBody>
      </p:sp>
    </p:spTree>
    <p:extLst>
      <p:ext uri="{BB962C8B-B14F-4D97-AF65-F5344CB8AC3E}">
        <p14:creationId xmlns:p14="http://schemas.microsoft.com/office/powerpoint/2010/main" val="15455821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A8525B7-4C8D-4482-98E3-A68789AAB0CF}"/>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4" name="Footer Placeholder 6">
            <a:extLst>
              <a:ext uri="{FF2B5EF4-FFF2-40B4-BE49-F238E27FC236}">
                <a16:creationId xmlns:a16="http://schemas.microsoft.com/office/drawing/2014/main" id="{F3BC70A6-ABD7-46A9-8653-000BB18D54F1}"/>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84D1C2-194F-426A-A27B-FD83B76541BB}" type="datetime1">
              <a:rPr lang="en-US" sz="900" smtClean="0"/>
              <a:t>4/27/2022</a:t>
            </a:fld>
            <a:endParaRPr lang="en-US" sz="900" dirty="0"/>
          </a:p>
        </p:txBody>
      </p:sp>
    </p:spTree>
    <p:extLst>
      <p:ext uri="{BB962C8B-B14F-4D97-AF65-F5344CB8AC3E}">
        <p14:creationId xmlns:p14="http://schemas.microsoft.com/office/powerpoint/2010/main" val="2625856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1"/>
            <a:ext cx="9144000" cy="6786563"/>
          </a:xfrm>
          <a:solidFill>
            <a:schemeClr val="tx1">
              <a:lumMod val="75000"/>
              <a:lumOff val="25000"/>
            </a:schemeClr>
          </a:solidFill>
        </p:spPr>
        <p:txBody>
          <a:bodyPr lIns="1044000" rIns="0" anchor="ctr"/>
          <a:lstStyle>
            <a:lvl1pPr marL="0" indent="0" algn="l">
              <a:buNone/>
              <a:defRPr sz="825"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4752001" y="1"/>
            <a:ext cx="2984681"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0" y="6786564"/>
            <a:ext cx="8828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8828999" y="6786564"/>
            <a:ext cx="315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752001" y="0"/>
            <a:ext cx="298468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4904922" y="2377000"/>
            <a:ext cx="2678837" cy="2387600"/>
          </a:xfrm>
        </p:spPr>
        <p:txBody>
          <a:bodyPr anchor="b"/>
          <a:lstStyle>
            <a:lvl1pPr algn="l">
              <a:defRPr sz="4050" spc="-225">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5179218" y="5057775"/>
            <a:ext cx="2404540" cy="247650"/>
          </a:xfrm>
        </p:spPr>
        <p:txBody>
          <a:bodyPr/>
          <a:lstStyle>
            <a:lvl1pPr marL="0" indent="0" algn="l">
              <a:buNone/>
              <a:defRPr sz="10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5179219" y="5400675"/>
            <a:ext cx="2405063" cy="247650"/>
          </a:xfrm>
        </p:spPr>
        <p:txBody>
          <a:bodyPr vert="horz" lIns="0" tIns="0" rIns="0" bIns="0" rtlCol="0">
            <a:noAutofit/>
          </a:bodyPr>
          <a:lstStyle>
            <a:lvl1pPr marL="0" indent="0">
              <a:buNone/>
              <a:defRPr lang="en-US" sz="1050" dirty="0" smtClean="0">
                <a:solidFill>
                  <a:schemeClr val="bg1"/>
                </a:solidFill>
              </a:defRPr>
            </a:lvl1pPr>
            <a:lvl2pPr>
              <a:defRPr lang="en-US" sz="1500" dirty="0" smtClean="0"/>
            </a:lvl2pPr>
            <a:lvl3pPr>
              <a:defRPr lang="en-US" sz="1350" dirty="0" smtClean="0"/>
            </a:lvl3pPr>
            <a:lvl4pPr>
              <a:defRPr lang="en-US" sz="1200" dirty="0" smtClean="0"/>
            </a:lvl4pPr>
            <a:lvl5pPr>
              <a:defRPr lang="en-ZA" sz="1200" dirty="0"/>
            </a:lvl5pPr>
          </a:lstStyle>
          <a:p>
            <a:pPr marL="200025" lvl="0" indent="-200025"/>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5179219" y="5751513"/>
            <a:ext cx="2405063" cy="247650"/>
          </a:xfrm>
        </p:spPr>
        <p:txBody>
          <a:bodyPr vert="horz" lIns="0" tIns="0" rIns="0" bIns="0" rtlCol="0">
            <a:noAutofit/>
          </a:bodyPr>
          <a:lstStyle>
            <a:lvl1pPr marL="0" indent="0">
              <a:buNone/>
              <a:defRPr lang="en-US" sz="1050" smtClean="0">
                <a:solidFill>
                  <a:schemeClr val="bg1"/>
                </a:solidFill>
              </a:defRPr>
            </a:lvl1pPr>
            <a:lvl2pPr>
              <a:defRPr lang="en-US" sz="1500" smtClean="0"/>
            </a:lvl2pPr>
            <a:lvl3pPr>
              <a:defRPr lang="en-US" sz="1350" smtClean="0"/>
            </a:lvl3pPr>
            <a:lvl4pPr>
              <a:defRPr lang="en-US" sz="1200" smtClean="0"/>
            </a:lvl4pPr>
            <a:lvl5pPr>
              <a:defRPr lang="en-ZA" sz="1200"/>
            </a:lvl5pPr>
          </a:lstStyle>
          <a:p>
            <a:pPr marL="200025" lvl="0" indent="-200025"/>
            <a:r>
              <a:rPr lang="en-US" noProof="0"/>
              <a:t>Email or Social Media Handle</a:t>
            </a:r>
          </a:p>
        </p:txBody>
      </p:sp>
    </p:spTree>
    <p:extLst>
      <p:ext uri="{BB962C8B-B14F-4D97-AF65-F5344CB8AC3E}">
        <p14:creationId xmlns:p14="http://schemas.microsoft.com/office/powerpoint/2010/main" val="36350732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980" y="915498"/>
            <a:ext cx="3499607" cy="4684105"/>
          </a:xfrm>
          <a:prstGeom prst="rect">
            <a:avLst/>
          </a:prstGeom>
        </p:spPr>
      </p:pic>
      <p:pic>
        <p:nvPicPr>
          <p:cNvPr id="9" name="Picture 8" descr="Screen of a cell phone&#10;&#10;Description generated with high confidence">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2197" y="915498"/>
            <a:ext cx="3499607" cy="4684105"/>
          </a:xfrm>
          <a:prstGeom prst="rect">
            <a:avLst/>
          </a:prstGeom>
        </p:spPr>
      </p:pic>
      <p:pic>
        <p:nvPicPr>
          <p:cNvPr id="10" name="Picture 9" descr="Screen of a cell phone&#10;&#10;Description generated with high confidence">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9413" y="915498"/>
            <a:ext cx="3499607" cy="4684105"/>
          </a:xfrm>
          <a:prstGeom prst="rect">
            <a:avLst/>
          </a:prstGeom>
        </p:spPr>
      </p:pic>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11" name="Content Placeholder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211629" y="5752809"/>
            <a:ext cx="1485000" cy="548945"/>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211629" y="5291099"/>
            <a:ext cx="1485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3882861" y="5752809"/>
            <a:ext cx="1485000" cy="548945"/>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3882861" y="5291099"/>
            <a:ext cx="1485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6524909" y="5752809"/>
            <a:ext cx="1485000" cy="548945"/>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6524909" y="5291099"/>
            <a:ext cx="1485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a16="http://schemas.microsoft.com/office/drawing/2014/main" id="{4C4EB921-BD58-4C2E-BDD5-FC8D2629829B}"/>
              </a:ext>
            </a:extLst>
          </p:cNvPr>
          <p:cNvSpPr>
            <a:spLocks noGrp="1"/>
          </p:cNvSpPr>
          <p:nvPr>
            <p:ph type="pic" sz="quarter" idx="19"/>
          </p:nvPr>
        </p:nvSpPr>
        <p:spPr>
          <a:xfrm>
            <a:off x="1313760" y="1450182"/>
            <a:ext cx="1329428"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Click icon to add picture</a:t>
            </a:r>
          </a:p>
        </p:txBody>
      </p:sp>
      <p:sp>
        <p:nvSpPr>
          <p:cNvPr id="17" name="Picture Placeholder 3">
            <a:extLst>
              <a:ext uri="{FF2B5EF4-FFF2-40B4-BE49-F238E27FC236}">
                <a16:creationId xmlns:a16="http://schemas.microsoft.com/office/drawing/2014/main" id="{3CB44DE3-C599-4EA7-BFDA-4E39AE89FC01}"/>
              </a:ext>
            </a:extLst>
          </p:cNvPr>
          <p:cNvSpPr>
            <a:spLocks noGrp="1"/>
          </p:cNvSpPr>
          <p:nvPr>
            <p:ph type="pic" sz="quarter" idx="20"/>
          </p:nvPr>
        </p:nvSpPr>
        <p:spPr>
          <a:xfrm>
            <a:off x="3960976" y="1450182"/>
            <a:ext cx="1329428"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Click icon to add picture</a:t>
            </a:r>
          </a:p>
        </p:txBody>
      </p:sp>
      <p:sp>
        <p:nvSpPr>
          <p:cNvPr id="18" name="Picture Placeholder 3">
            <a:extLst>
              <a:ext uri="{FF2B5EF4-FFF2-40B4-BE49-F238E27FC236}">
                <a16:creationId xmlns:a16="http://schemas.microsoft.com/office/drawing/2014/main" id="{A4392E45-2A0B-49BF-9952-79C42AF8DE90}"/>
              </a:ext>
            </a:extLst>
          </p:cNvPr>
          <p:cNvSpPr>
            <a:spLocks noGrp="1"/>
          </p:cNvSpPr>
          <p:nvPr>
            <p:ph type="pic" sz="quarter" idx="21"/>
          </p:nvPr>
        </p:nvSpPr>
        <p:spPr>
          <a:xfrm>
            <a:off x="6608193" y="1450182"/>
            <a:ext cx="1329428"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dirty="0"/>
              <a:t>Click icon to add picture</a:t>
            </a:r>
          </a:p>
        </p:txBody>
      </p:sp>
      <p:sp>
        <p:nvSpPr>
          <p:cNvPr id="19" name="Footer Placeholder 6">
            <a:extLst>
              <a:ext uri="{FF2B5EF4-FFF2-40B4-BE49-F238E27FC236}">
                <a16:creationId xmlns:a16="http://schemas.microsoft.com/office/drawing/2014/main" id="{D4D97EBD-423F-4131-922A-08BC8FB0419E}"/>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ECAD9A-B271-4796-9236-6EECAF8C4C3D}" type="datetime1">
              <a:rPr lang="en-US" sz="900" smtClean="0"/>
              <a:t>4/27/2022</a:t>
            </a:fld>
            <a:endParaRPr lang="en-US" sz="900" dirty="0"/>
          </a:p>
        </p:txBody>
      </p:sp>
    </p:spTree>
    <p:extLst>
      <p:ext uri="{BB962C8B-B14F-4D97-AF65-F5344CB8AC3E}">
        <p14:creationId xmlns:p14="http://schemas.microsoft.com/office/powerpoint/2010/main" val="8011967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4" name="Text Placeholder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323851" y="1836744"/>
            <a:ext cx="2656241"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436917" y="3693626"/>
            <a:ext cx="2438349" cy="231102"/>
          </a:xfrm>
        </p:spPr>
        <p:txBody>
          <a:bodyPr anchor="t"/>
          <a:lstStyle>
            <a:lvl1pPr marL="0" indent="0" algn="r">
              <a:buFont typeface="Arial" panose="020B0604020202020204" pitchFamily="34" charset="0"/>
              <a:buNone/>
              <a:defRPr sz="90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3243880" y="3591659"/>
            <a:ext cx="2656241"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3351039" y="5448541"/>
            <a:ext cx="2438349" cy="231102"/>
          </a:xfrm>
        </p:spPr>
        <p:txBody>
          <a:bodyPr anchor="t"/>
          <a:lstStyle>
            <a:lvl1pPr marL="0" indent="0" algn="r">
              <a:buFont typeface="Arial" panose="020B0604020202020204" pitchFamily="34" charset="0"/>
              <a:buNone/>
              <a:defRPr sz="90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6163909" y="1836744"/>
            <a:ext cx="2656241"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6276976" y="3693626"/>
            <a:ext cx="2438349" cy="231102"/>
          </a:xfrm>
        </p:spPr>
        <p:txBody>
          <a:bodyPr anchor="t"/>
          <a:lstStyle>
            <a:lvl1pPr marL="0" indent="0" algn="r">
              <a:buFont typeface="Arial" panose="020B0604020202020204" pitchFamily="34" charset="0"/>
              <a:buNone/>
              <a:defRPr sz="900">
                <a:solidFill>
                  <a:schemeClr val="tx1">
                    <a:lumMod val="75000"/>
                    <a:lumOff val="25000"/>
                  </a:schemeClr>
                </a:solidFill>
              </a:defRPr>
            </a:lvl1pPr>
          </a:lstStyle>
          <a:p>
            <a:pPr lvl="0"/>
            <a:r>
              <a:rPr lang="en-US" noProof="0"/>
              <a:t>Name and Title</a:t>
            </a:r>
          </a:p>
        </p:txBody>
      </p:sp>
      <p:sp>
        <p:nvSpPr>
          <p:cNvPr id="16" name="Footer Placeholder 6">
            <a:extLst>
              <a:ext uri="{FF2B5EF4-FFF2-40B4-BE49-F238E27FC236}">
                <a16:creationId xmlns:a16="http://schemas.microsoft.com/office/drawing/2014/main" id="{AFAD8165-744C-4759-8C80-46CBADC554DD}"/>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68E70A-A67D-4193-8809-508C25398F20}" type="datetime1">
              <a:rPr lang="en-US" sz="900" smtClean="0"/>
              <a:t>4/27/2022</a:t>
            </a:fld>
            <a:endParaRPr lang="en-US" sz="900" dirty="0"/>
          </a:p>
        </p:txBody>
      </p:sp>
    </p:spTree>
    <p:extLst>
      <p:ext uri="{BB962C8B-B14F-4D97-AF65-F5344CB8AC3E}">
        <p14:creationId xmlns:p14="http://schemas.microsoft.com/office/powerpoint/2010/main" val="41329156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433A2F-8949-4AAC-AE96-175254493AF4}"/>
              </a:ext>
            </a:extLst>
          </p:cNvPr>
          <p:cNvSpPr/>
          <p:nvPr userDrawn="1"/>
        </p:nvSpPr>
        <p:spPr>
          <a:xfrm>
            <a:off x="0" y="1"/>
            <a:ext cx="4752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324000" y="2377000"/>
            <a:ext cx="4104000" cy="2387600"/>
          </a:xfrm>
        </p:spPr>
        <p:txBody>
          <a:bodyPr anchor="b"/>
          <a:lstStyle>
            <a:lvl1pPr algn="l">
              <a:defRPr sz="3150" spc="-225">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324000" y="4962525"/>
            <a:ext cx="4104000" cy="121920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8" name="Rectangle 7">
            <a:extLst>
              <a:ext uri="{FF2B5EF4-FFF2-40B4-BE49-F238E27FC236}">
                <a16:creationId xmlns:a16="http://schemas.microsoft.com/office/drawing/2014/main" id="{A9C140BE-CFD0-4C2E-9436-BB004B4728F3}"/>
              </a:ext>
            </a:extLst>
          </p:cNvPr>
          <p:cNvSpPr/>
          <p:nvPr userDrawn="1"/>
        </p:nvSpPr>
        <p:spPr>
          <a:xfrm>
            <a:off x="0" y="6786564"/>
            <a:ext cx="8828999" cy="7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9" name="Rectangle 8">
            <a:extLst>
              <a:ext uri="{FF2B5EF4-FFF2-40B4-BE49-F238E27FC236}">
                <a16:creationId xmlns:a16="http://schemas.microsoft.com/office/drawing/2014/main" id="{4E7C9B38-9691-4101-8423-3C7E6C8F3B95}"/>
              </a:ext>
            </a:extLst>
          </p:cNvPr>
          <p:cNvSpPr/>
          <p:nvPr userDrawn="1"/>
        </p:nvSpPr>
        <p:spPr>
          <a:xfrm>
            <a:off x="8828999" y="6786564"/>
            <a:ext cx="315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12208222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05D700-F00E-4505-8483-501219FB8BD2}"/>
              </a:ext>
            </a:extLst>
          </p:cNvPr>
          <p:cNvSpPr/>
          <p:nvPr userDrawn="1"/>
        </p:nvSpPr>
        <p:spPr>
          <a:xfrm>
            <a:off x="0" y="0"/>
            <a:ext cx="9144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324000" y="1"/>
            <a:ext cx="882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510546" y="2377000"/>
            <a:ext cx="4724762" cy="2387600"/>
          </a:xfrm>
        </p:spPr>
        <p:txBody>
          <a:bodyPr anchor="b"/>
          <a:lstStyle>
            <a:lvl1pPr algn="l">
              <a:defRPr sz="3150" spc="-225">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510546" y="4962525"/>
            <a:ext cx="4724762" cy="121920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a:xfrm>
            <a:off x="324001" y="6365364"/>
            <a:ext cx="743666" cy="412431"/>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25745401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4014787" y="1"/>
            <a:ext cx="4805213"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13" name="Content Placeholder 2">
            <a:extLst>
              <a:ext uri="{FF2B5EF4-FFF2-40B4-BE49-F238E27FC236}">
                <a16:creationId xmlns:a16="http://schemas.microsoft.com/office/drawing/2014/main" id="{DF554488-3F7D-4F3A-9AAF-73FB0977D735}"/>
              </a:ext>
            </a:extLst>
          </p:cNvPr>
          <p:cNvSpPr>
            <a:spLocks noGrp="1"/>
          </p:cNvSpPr>
          <p:nvPr>
            <p:ph idx="1" hasCustomPrompt="1"/>
          </p:nvPr>
        </p:nvSpPr>
        <p:spPr>
          <a:xfrm>
            <a:off x="4354471" y="457201"/>
            <a:ext cx="4125845" cy="5411787"/>
          </a:xfrm>
        </p:spPr>
        <p:txBody>
          <a:bodyPr/>
          <a:lstStyle>
            <a:lvl1pPr>
              <a:buClr>
                <a:schemeClr val="bg1"/>
              </a:buCl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500"/>
            </a:lvl6pPr>
            <a:lvl7pPr>
              <a:defRPr sz="1500"/>
            </a:lvl7pPr>
            <a:lvl8pPr>
              <a:defRPr sz="1500"/>
            </a:lvl8pPr>
            <a:lvl9pPr>
              <a:defRPr sz="15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oter Placeholder 6">
            <a:extLst>
              <a:ext uri="{FF2B5EF4-FFF2-40B4-BE49-F238E27FC236}">
                <a16:creationId xmlns:a16="http://schemas.microsoft.com/office/drawing/2014/main" id="{E7CF0282-9D31-412A-9EE5-4FB9AEF3E872}"/>
              </a:ext>
            </a:extLst>
          </p:cNvPr>
          <p:cNvSpPr txBox="1">
            <a:spLocks/>
          </p:cNvSpPr>
          <p:nvPr userDrawn="1"/>
        </p:nvSpPr>
        <p:spPr>
          <a:xfrm>
            <a:off x="324000" y="6365363"/>
            <a:ext cx="743666"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932938-49A0-43E4-8981-ACF85571C405}" type="datetime1">
              <a:rPr lang="en-US" sz="900" smtClean="0"/>
              <a:t>4/27/2022</a:t>
            </a:fld>
            <a:endParaRPr lang="en-US" sz="900" dirty="0"/>
          </a:p>
        </p:txBody>
      </p:sp>
    </p:spTree>
    <p:extLst>
      <p:ext uri="{BB962C8B-B14F-4D97-AF65-F5344CB8AC3E}">
        <p14:creationId xmlns:p14="http://schemas.microsoft.com/office/powerpoint/2010/main" val="24305247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4014787" y="1"/>
            <a:ext cx="4805213"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a:xfrm>
            <a:off x="8829000" y="6365363"/>
            <a:ext cx="315000" cy="421200"/>
          </a:xfrm>
          <a:prstGeom prst="rect">
            <a:avLst/>
          </a:prstGeom>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324000" y="6365364"/>
            <a:ext cx="3312169" cy="412431"/>
          </a:xfrm>
          <a:prstGeom prst="rect">
            <a:avLst/>
          </a:prstGeom>
        </p:spPr>
        <p:txBody>
          <a:bodyPr/>
          <a:lstStyle>
            <a:lvl1pPr>
              <a:defRPr/>
            </a:lvl1pPr>
          </a:lstStyle>
          <a:p>
            <a:endParaRPr lang="en-US" dirty="0"/>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9" name="Picture Placeholder 2">
            <a:extLst>
              <a:ext uri="{FF2B5EF4-FFF2-40B4-BE49-F238E27FC236}">
                <a16:creationId xmlns:a16="http://schemas.microsoft.com/office/drawing/2014/main" id="{56321125-B861-4CD5-8023-6E403517657A}"/>
              </a:ext>
            </a:extLst>
          </p:cNvPr>
          <p:cNvSpPr>
            <a:spLocks noGrp="1"/>
          </p:cNvSpPr>
          <p:nvPr>
            <p:ph type="pic" idx="1"/>
          </p:nvPr>
        </p:nvSpPr>
        <p:spPr>
          <a:xfrm>
            <a:off x="4353136" y="457201"/>
            <a:ext cx="4128516" cy="5403850"/>
          </a:xfrm>
        </p:spPr>
        <p:txBody>
          <a:bodyPr/>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dirty="0"/>
              <a:t>Click icon to add picture</a:t>
            </a:r>
          </a:p>
        </p:txBody>
      </p:sp>
    </p:spTree>
    <p:extLst>
      <p:ext uri="{BB962C8B-B14F-4D97-AF65-F5344CB8AC3E}">
        <p14:creationId xmlns:p14="http://schemas.microsoft.com/office/powerpoint/2010/main" val="20438701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6611" y="5977275"/>
            <a:ext cx="2995835"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1851189" y="2788444"/>
            <a:ext cx="5388429"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8649440" y="1055058"/>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8660717" y="4404736"/>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8654636" y="2753610"/>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8258789" y="713435"/>
            <a:ext cx="716863" cy="276999"/>
          </a:xfrm>
          <a:prstGeom prst="rect">
            <a:avLst/>
          </a:prstGeom>
          <a:noFill/>
        </p:spPr>
        <p:txBody>
          <a:bodyPr wrap="none" rtlCol="0">
            <a:spAutoFit/>
          </a:bodyPr>
          <a:lstStyle/>
          <a:p>
            <a:pPr algn="ctr"/>
            <a:r>
              <a:rPr lang="en-US" sz="12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8387929" y="4066182"/>
            <a:ext cx="523028" cy="276999"/>
          </a:xfrm>
          <a:prstGeom prst="rect">
            <a:avLst/>
          </a:prstGeom>
          <a:noFill/>
        </p:spPr>
        <p:txBody>
          <a:bodyPr wrap="none" rtlCol="0">
            <a:spAutoFit/>
          </a:bodyPr>
          <a:lstStyle/>
          <a:p>
            <a:pPr algn="ctr"/>
            <a:r>
              <a:rPr lang="en-US" sz="12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8117974" y="2376648"/>
            <a:ext cx="1085490" cy="276999"/>
          </a:xfrm>
          <a:prstGeom prst="rect">
            <a:avLst/>
          </a:prstGeom>
          <a:noFill/>
        </p:spPr>
        <p:txBody>
          <a:bodyPr wrap="none" rtlCol="0">
            <a:spAutoFit/>
          </a:bodyPr>
          <a:lstStyle/>
          <a:p>
            <a:pPr algn="ctr"/>
            <a:r>
              <a:rPr lang="en-US" sz="1200"/>
              <a:t>Transparency</a:t>
            </a:r>
          </a:p>
        </p:txBody>
      </p:sp>
    </p:spTree>
    <p:extLst>
      <p:ext uri="{BB962C8B-B14F-4D97-AF65-F5344CB8AC3E}">
        <p14:creationId xmlns:p14="http://schemas.microsoft.com/office/powerpoint/2010/main" val="216936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0124"/>
            <a:ext cx="8229600" cy="448841"/>
          </a:xfrm>
        </p:spPr>
        <p:txBody>
          <a:bodyPr/>
          <a:lstStyle>
            <a:lvl1pPr>
              <a:defRPr sz="3200" kern="400" baseline="0"/>
            </a:lvl1pPr>
          </a:lstStyle>
          <a:p>
            <a:r>
              <a:rPr lang="en-US" dirty="0"/>
              <a:t>Enter “Agenda”</a:t>
            </a:r>
          </a:p>
        </p:txBody>
      </p:sp>
      <p:sp>
        <p:nvSpPr>
          <p:cNvPr id="8" name="Text Placeholder 5"/>
          <p:cNvSpPr>
            <a:spLocks noGrp="1"/>
          </p:cNvSpPr>
          <p:nvPr>
            <p:ph type="body" sz="quarter" idx="10" hasCustomPrompt="1"/>
          </p:nvPr>
        </p:nvSpPr>
        <p:spPr>
          <a:xfrm>
            <a:off x="457200" y="1901952"/>
            <a:ext cx="5212080" cy="4297680"/>
          </a:xfrm>
        </p:spPr>
        <p:txBody>
          <a:bodyPr/>
          <a:lstStyle>
            <a:lvl1pPr marL="429768" indent="-429768">
              <a:lnSpc>
                <a:spcPct val="100000"/>
              </a:lnSpc>
              <a:spcBef>
                <a:spcPts val="0"/>
              </a:spcBef>
              <a:spcAft>
                <a:spcPts val="1300"/>
              </a:spcAft>
              <a:buClr>
                <a:schemeClr val="bg2"/>
              </a:buClr>
              <a:buFont typeface="+mj-lt"/>
              <a:buAutoNum type="arabicPeriod"/>
              <a:defRPr sz="1800" b="1" kern="400" baseline="0">
                <a:solidFill>
                  <a:schemeClr val="bg2"/>
                </a:solidFill>
              </a:defRPr>
            </a:lvl1pPr>
            <a:lvl2pPr marL="274320" indent="0">
              <a:spcBef>
                <a:spcPts val="0"/>
              </a:spcBef>
              <a:spcAft>
                <a:spcPts val="1200"/>
              </a:spcAft>
              <a:buClr>
                <a:schemeClr val="bg2"/>
              </a:buClr>
              <a:buFont typeface="+mj-lt"/>
              <a:buNone/>
              <a:defRPr/>
            </a:lvl2pPr>
            <a:lvl3pPr marL="548640" indent="0">
              <a:spcBef>
                <a:spcPts val="0"/>
              </a:spcBef>
              <a:spcAft>
                <a:spcPts val="1200"/>
              </a:spcAft>
              <a:buClr>
                <a:schemeClr val="bg2"/>
              </a:buClr>
              <a:buFont typeface="+mj-lt"/>
              <a:buNone/>
              <a:defRPr/>
            </a:lvl3pPr>
            <a:lvl4pPr marL="822960" indent="0">
              <a:spcBef>
                <a:spcPts val="0"/>
              </a:spcBef>
              <a:spcAft>
                <a:spcPts val="1200"/>
              </a:spcAft>
              <a:buClr>
                <a:schemeClr val="bg2"/>
              </a:buClr>
              <a:buFont typeface="+mj-lt"/>
              <a:buNone/>
              <a:defRPr/>
            </a:lvl4pPr>
            <a:lvl5pPr marL="1097280" indent="0">
              <a:spcBef>
                <a:spcPts val="0"/>
              </a:spcBef>
              <a:spcAft>
                <a:spcPts val="1200"/>
              </a:spcAft>
              <a:buClr>
                <a:schemeClr val="bg2"/>
              </a:buClr>
              <a:buFont typeface="+mj-lt"/>
              <a:buNone/>
              <a:defRPr/>
            </a:lvl5pPr>
          </a:lstStyle>
          <a:p>
            <a:pPr lvl="0"/>
            <a:r>
              <a:rPr lang="en-US" dirty="0"/>
              <a:t>Click to Enter Text </a:t>
            </a:r>
          </a:p>
          <a:p>
            <a:pPr lvl="0"/>
            <a:r>
              <a:rPr lang="en-US" dirty="0"/>
              <a:t>Click to Enter Text </a:t>
            </a:r>
          </a:p>
          <a:p>
            <a:pPr lvl="0"/>
            <a:r>
              <a:rPr lang="en-US" dirty="0"/>
              <a:t>Click to Enter Text </a:t>
            </a:r>
          </a:p>
          <a:p>
            <a:pPr lvl="0"/>
            <a:r>
              <a:rPr lang="en-US" dirty="0"/>
              <a:t>Click to Enter Text </a:t>
            </a:r>
          </a:p>
          <a:p>
            <a:pPr lvl="0"/>
            <a:r>
              <a:rPr lang="en-US" dirty="0"/>
              <a:t>Click to Enter Text </a:t>
            </a:r>
          </a:p>
          <a:p>
            <a:pPr lvl="0"/>
            <a:r>
              <a:rPr lang="en-US" dirty="0"/>
              <a:t>Click to Enter Text </a:t>
            </a:r>
          </a:p>
          <a:p>
            <a:pPr lvl="0"/>
            <a:r>
              <a:rPr lang="en-US" dirty="0"/>
              <a:t>Click to Enter Text </a:t>
            </a:r>
          </a:p>
          <a:p>
            <a:pPr lvl="0"/>
            <a:r>
              <a:rPr lang="en-US" dirty="0"/>
              <a:t>Click to Enter Text </a:t>
            </a:r>
          </a:p>
        </p:txBody>
      </p:sp>
    </p:spTree>
    <p:extLst>
      <p:ext uri="{BB962C8B-B14F-4D97-AF65-F5344CB8AC3E}">
        <p14:creationId xmlns:p14="http://schemas.microsoft.com/office/powerpoint/2010/main" val="37290349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629841" y="365126"/>
            <a:ext cx="78867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629842" y="1857375"/>
            <a:ext cx="3885009" cy="4332289"/>
          </a:xfrm>
        </p:spPr>
        <p:txBody>
          <a:bodyPr/>
          <a:lstStyle>
            <a:lvl1pPr marL="342900" indent="-342900">
              <a:buClr>
                <a:schemeClr val="accent4"/>
              </a:buClr>
              <a:buFont typeface="Wingdings" panose="05000000000000000000" pitchFamily="2" charset="2"/>
              <a:buChar char="Ø"/>
              <a:defRPr/>
            </a:lvl1pPr>
            <a:lvl2pPr marL="514350" indent="-171450">
              <a:buClr>
                <a:schemeClr val="accent4"/>
              </a:buClr>
              <a:buFont typeface="Arial" panose="020B0604020202020204" pitchFamily="34" charset="0"/>
              <a:buChar char="•"/>
              <a:defRPr/>
            </a:lvl2pPr>
            <a:lvl3pPr marL="857250" indent="-171450">
              <a:buClr>
                <a:schemeClr val="accent4"/>
              </a:buClr>
              <a:buFont typeface="Wingdings" panose="05000000000000000000" pitchFamily="2" charset="2"/>
              <a:buChar char="§"/>
              <a:defRPr/>
            </a:lvl3pPr>
            <a:lvl4pPr marL="1200150" indent="-171450">
              <a:buClr>
                <a:schemeClr val="accent4"/>
              </a:buClr>
              <a:buFont typeface="Arial" panose="020B0604020202020204" pitchFamily="34" charset="0"/>
              <a:buChar char="•"/>
              <a:defRPr/>
            </a:lvl4pPr>
            <a:lvl5pPr marL="1543050" indent="-17145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4629150" y="1857375"/>
            <a:ext cx="3887391"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3564527"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23866704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3564527"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629842" y="1857375"/>
            <a:ext cx="7885508" cy="4332289"/>
          </a:xfrm>
        </p:spPr>
        <p:txBody>
          <a:bodyPr/>
          <a:lstStyle>
            <a:lvl1pPr marL="342900" indent="-342900">
              <a:buClr>
                <a:schemeClr val="accent4"/>
              </a:buClr>
              <a:buFont typeface="Wingdings" panose="05000000000000000000" pitchFamily="2" charset="2"/>
              <a:buChar char="§"/>
              <a:defRPr/>
            </a:lvl1pPr>
            <a:lvl2pPr marL="514350" indent="-171450">
              <a:buClr>
                <a:schemeClr val="accent4"/>
              </a:buClr>
              <a:buFont typeface="Arial" panose="020B0604020202020204" pitchFamily="34" charset="0"/>
              <a:buChar char="•"/>
              <a:defRPr/>
            </a:lvl2pPr>
            <a:lvl3pPr marL="857250" indent="-171450">
              <a:buClr>
                <a:schemeClr val="accent4"/>
              </a:buClr>
              <a:buFont typeface="Wingdings" panose="05000000000000000000" pitchFamily="2" charset="2"/>
              <a:buChar char="Ø"/>
              <a:defRPr/>
            </a:lvl3pPr>
            <a:lvl4pPr marL="1200150" indent="-171450">
              <a:buClr>
                <a:schemeClr val="accent4"/>
              </a:buClr>
              <a:buFont typeface="Arial" panose="020B0604020202020204" pitchFamily="34" charset="0"/>
              <a:buChar char="•"/>
              <a:defRPr/>
            </a:lvl4pPr>
            <a:lvl5pPr marL="1543050" indent="-17145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7005205" y="6389813"/>
            <a:ext cx="20574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0116462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 HealthEquity">
    <p:spTree>
      <p:nvGrpSpPr>
        <p:cNvPr id="1" name=""/>
        <p:cNvGrpSpPr/>
        <p:nvPr/>
      </p:nvGrpSpPr>
      <p:grpSpPr>
        <a:xfrm>
          <a:off x="0" y="0"/>
          <a:ext cx="0" cy="0"/>
          <a:chOff x="0" y="0"/>
          <a:chExt cx="0" cy="0"/>
        </a:xfrm>
      </p:grpSpPr>
      <p:cxnSp>
        <p:nvCxnSpPr>
          <p:cNvPr id="20" name="Straight Connector 19"/>
          <p:cNvCxnSpPr/>
          <p:nvPr userDrawn="1"/>
        </p:nvCxnSpPr>
        <p:spPr>
          <a:xfrm>
            <a:off x="4564534"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0" y="1"/>
            <a:ext cx="9136534" cy="6857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1900" b="0" i="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914399" y="2673156"/>
            <a:ext cx="6858000" cy="1569660"/>
          </a:xfrm>
        </p:spPr>
        <p:txBody>
          <a:bodyPr wrap="square" lIns="0" rIns="0" anchor="b" anchorCtr="0">
            <a:spAutoFit/>
          </a:bodyPr>
          <a:lstStyle>
            <a:lvl1pPr algn="l">
              <a:lnSpc>
                <a:spcPct val="90000"/>
              </a:lnSpc>
              <a:defRPr sz="5000"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914400" y="4267202"/>
            <a:ext cx="6858000" cy="461665"/>
          </a:xfrm>
        </p:spPr>
        <p:txBody>
          <a:bodyPr lIns="0" rIns="0">
            <a:spAutoFit/>
          </a:bodyPr>
          <a:lstStyle>
            <a:lvl1pPr marL="0" indent="0" algn="l">
              <a:buNone/>
              <a:defRPr sz="2400" b="0" i="0">
                <a:solidFill>
                  <a:srgbClr val="FFFFFF"/>
                </a:solidFill>
                <a:latin typeface="+mn-lt"/>
              </a:defRPr>
            </a:lvl1pPr>
            <a:lvl2pPr marL="457178" indent="0">
              <a:buNone/>
              <a:defRPr/>
            </a:lvl2pPr>
            <a:lvl3pPr marL="914355" indent="0">
              <a:buNone/>
              <a:defRPr/>
            </a:lvl3pPr>
            <a:lvl4pPr marL="1371532" indent="0">
              <a:buNone/>
              <a:defRPr/>
            </a:lvl4pPr>
            <a:lvl5pPr marL="1828709"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14400" y="914402"/>
            <a:ext cx="1828800" cy="390143"/>
          </a:xfrm>
          <a:prstGeom prst="rect">
            <a:avLst/>
          </a:prstGeom>
        </p:spPr>
      </p:pic>
      <p:sp>
        <p:nvSpPr>
          <p:cNvPr id="10" name="TextBox 9">
            <a:extLst>
              <a:ext uri="{FF2B5EF4-FFF2-40B4-BE49-F238E27FC236}">
                <a16:creationId xmlns:a16="http://schemas.microsoft.com/office/drawing/2014/main" id="{FF27A2C0-B669-C348-A229-FC0AC9245603}"/>
              </a:ext>
            </a:extLst>
          </p:cNvPr>
          <p:cNvSpPr txBox="1"/>
          <p:nvPr userDrawn="1"/>
        </p:nvSpPr>
        <p:spPr>
          <a:xfrm>
            <a:off x="832104" y="5992370"/>
            <a:ext cx="7311001" cy="461665"/>
          </a:xfrm>
          <a:prstGeom prst="rect">
            <a:avLst/>
          </a:prstGeom>
          <a:noFill/>
        </p:spPr>
        <p:txBody>
          <a:bodyPr wrap="square" rIns="0" rtlCol="0">
            <a:spAutoFit/>
          </a:bodyPr>
          <a:lstStyle/>
          <a:p>
            <a:pPr algn="l"/>
            <a:r>
              <a:rPr lang="en-US" sz="800" b="0" i="0">
                <a:solidFill>
                  <a:schemeClr val="bg1"/>
                </a:solidFill>
                <a:latin typeface="+mn-lt"/>
                <a:cs typeface="Arial" pitchFamily="34" charset="0"/>
              </a:rPr>
              <a:t>Copyright © 2021 HealthEquity, Inc.</a:t>
            </a:r>
            <a:r>
              <a:rPr lang="en-US" sz="800" b="0" i="0" baseline="0">
                <a:solidFill>
                  <a:schemeClr val="bg1"/>
                </a:solidFill>
                <a:latin typeface="+mn-lt"/>
                <a:cs typeface="Arial" pitchFamily="34" charset="0"/>
              </a:rPr>
              <a:t> All rights reserved.</a:t>
            </a:r>
          </a:p>
          <a:p>
            <a:pPr algn="l"/>
            <a:r>
              <a:rPr lang="en-US" sz="800" b="0" i="0">
                <a:solidFill>
                  <a:schemeClr val="bg1"/>
                </a:solidFill>
                <a:latin typeface="+mn-lt"/>
                <a:cs typeface="Arial" pitchFamily="34" charset="0"/>
              </a:rPr>
              <a:t>HealthEquity does not provide legal, tax or financial advice. Always consult a professional when making life-changing decisions.</a:t>
            </a:r>
          </a:p>
          <a:p>
            <a:pPr algn="r"/>
            <a:endParaRPr lang="en-US" sz="800" b="0" i="0">
              <a:solidFill>
                <a:schemeClr val="bg1"/>
              </a:solidFill>
              <a:latin typeface="+mn-lt"/>
              <a:cs typeface="Arial" pitchFamily="34" charset="0"/>
            </a:endParaRPr>
          </a:p>
        </p:txBody>
      </p:sp>
    </p:spTree>
    <p:extLst>
      <p:ext uri="{BB962C8B-B14F-4D97-AF65-F5344CB8AC3E}">
        <p14:creationId xmlns:p14="http://schemas.microsoft.com/office/powerpoint/2010/main" val="4572528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HealthEquity">
    <p:spTree>
      <p:nvGrpSpPr>
        <p:cNvPr id="1" name=""/>
        <p:cNvGrpSpPr/>
        <p:nvPr/>
      </p:nvGrpSpPr>
      <p:grpSpPr>
        <a:xfrm>
          <a:off x="0" y="0"/>
          <a:ext cx="0" cy="0"/>
          <a:chOff x="0" y="0"/>
          <a:chExt cx="0" cy="0"/>
        </a:xfrm>
      </p:grpSpPr>
      <p:cxnSp>
        <p:nvCxnSpPr>
          <p:cNvPr id="20" name="Straight Connector 19"/>
          <p:cNvCxnSpPr/>
          <p:nvPr userDrawn="1"/>
        </p:nvCxnSpPr>
        <p:spPr>
          <a:xfrm>
            <a:off x="4564534"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5677752" y="6132982"/>
            <a:ext cx="3458782"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00" b="0" i="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4" y="0"/>
            <a:ext cx="2286000" cy="6851904"/>
          </a:xfrm>
          <a:solidFill>
            <a:schemeClr val="bg2"/>
          </a:solidFill>
        </p:spPr>
        <p:txBody>
          <a:bodyPr anchor="ctr">
            <a:normAutofit/>
          </a:bodyPr>
          <a:lstStyle>
            <a:lvl1pPr marL="0" indent="0" algn="ctr">
              <a:buNone/>
              <a:defRPr sz="24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10" name="TextBox 9">
            <a:extLst>
              <a:ext uri="{FF2B5EF4-FFF2-40B4-BE49-F238E27FC236}">
                <a16:creationId xmlns:a16="http://schemas.microsoft.com/office/drawing/2014/main" id="{1220890D-39BE-F34D-913A-290C5AB48DC4}"/>
              </a:ext>
            </a:extLst>
          </p:cNvPr>
          <p:cNvSpPr txBox="1"/>
          <p:nvPr userDrawn="1"/>
        </p:nvSpPr>
        <p:spPr>
          <a:xfrm>
            <a:off x="3716901" y="6035041"/>
            <a:ext cx="4508500" cy="215444"/>
          </a:xfrm>
          <a:prstGeom prst="rect">
            <a:avLst/>
          </a:prstGeom>
          <a:noFill/>
        </p:spPr>
        <p:txBody>
          <a:bodyPr wrap="square" rIns="0" rtlCol="0">
            <a:spAutoFit/>
          </a:bodyPr>
          <a:lstStyle/>
          <a:p>
            <a:pPr algn="r"/>
            <a:r>
              <a:rPr lang="en-US" sz="800" b="0" i="0">
                <a:solidFill>
                  <a:schemeClr val="bg1"/>
                </a:solidFill>
                <a:latin typeface="+mn-lt"/>
                <a:cs typeface="Arial" pitchFamily="34" charset="0"/>
              </a:rPr>
              <a:t>Copyright © 2021 HealthEquity, Inc.</a:t>
            </a:r>
            <a:r>
              <a:rPr lang="en-US" sz="800" b="0" i="0" baseline="0">
                <a:solidFill>
                  <a:schemeClr val="bg1"/>
                </a:solidFill>
                <a:latin typeface="+mn-lt"/>
                <a:cs typeface="Arial" pitchFamily="34" charset="0"/>
              </a:rPr>
              <a:t> All rights reserved.</a:t>
            </a:r>
            <a:endParaRPr lang="en-US" sz="800" b="0" i="0">
              <a:solidFill>
                <a:schemeClr val="bg1"/>
              </a:solidFill>
              <a:latin typeface="+mn-lt"/>
              <a:cs typeface="Arial" pitchFamily="34" charset="0"/>
            </a:endParaRP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2743200" y="2673156"/>
            <a:ext cx="5486400" cy="1569660"/>
          </a:xfrm>
        </p:spPr>
        <p:txBody>
          <a:bodyPr wrap="square" lIns="0" rIns="0" anchor="b" anchorCtr="0">
            <a:spAutoFit/>
          </a:bodyPr>
          <a:lstStyle>
            <a:lvl1pPr algn="l">
              <a:lnSpc>
                <a:spcPct val="90000"/>
              </a:lnSpc>
              <a:defRPr sz="5000"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2743200" y="4267202"/>
            <a:ext cx="5486400" cy="461665"/>
          </a:xfrm>
        </p:spPr>
        <p:txBody>
          <a:bodyPr lIns="0" rIns="0">
            <a:spAutoFit/>
          </a:bodyPr>
          <a:lstStyle>
            <a:lvl1pPr marL="0" indent="0" algn="l">
              <a:buNone/>
              <a:defRPr sz="2400">
                <a:solidFill>
                  <a:srgbClr val="FFFFFF"/>
                </a:solidFill>
              </a:defRPr>
            </a:lvl1pPr>
            <a:lvl2pPr marL="457178" indent="0">
              <a:buNone/>
              <a:defRPr/>
            </a:lvl2pPr>
            <a:lvl3pPr marL="914355" indent="0">
              <a:buNone/>
              <a:defRPr/>
            </a:lvl3pPr>
            <a:lvl4pPr marL="1371532" indent="0">
              <a:buNone/>
              <a:defRPr/>
            </a:lvl4pPr>
            <a:lvl5pPr marL="1828709"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743200" y="914402"/>
            <a:ext cx="18288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2743200" y="5944493"/>
            <a:ext cx="3657600" cy="400110"/>
          </a:xfrm>
        </p:spPr>
        <p:txBody>
          <a:bodyPr wrap="square" lIns="0" rIns="0" anchor="b">
            <a:spAutoFit/>
          </a:bodyPr>
          <a:lstStyle>
            <a:lvl1pPr marL="0" indent="0" algn="l">
              <a:buNone/>
              <a:defRPr sz="2000">
                <a:solidFill>
                  <a:srgbClr val="FFFFFF"/>
                </a:solidFill>
              </a:defRPr>
            </a:lvl1pPr>
            <a:lvl2pPr marL="457178" indent="0">
              <a:buNone/>
              <a:defRPr/>
            </a:lvl2pPr>
            <a:lvl3pPr marL="914355" indent="0">
              <a:buNone/>
              <a:defRPr/>
            </a:lvl3pPr>
            <a:lvl4pPr marL="1371532" indent="0">
              <a:buNone/>
              <a:defRPr/>
            </a:lvl4pPr>
            <a:lvl5pPr marL="1828709" indent="0">
              <a:buNone/>
              <a:defRPr/>
            </a:lvl5pPr>
          </a:lstStyle>
          <a:p>
            <a:pPr lvl="0"/>
            <a:r>
              <a:rPr lang="en-US"/>
              <a:t>Month dd, </a:t>
            </a:r>
            <a:r>
              <a:rPr lang="en-US" err="1"/>
              <a:t>yyyy</a:t>
            </a:r>
            <a:endParaRPr lang="en-US"/>
          </a:p>
        </p:txBody>
      </p:sp>
    </p:spTree>
    <p:extLst>
      <p:ext uri="{BB962C8B-B14F-4D97-AF65-F5344CB8AC3E}">
        <p14:creationId xmlns:p14="http://schemas.microsoft.com/office/powerpoint/2010/main" val="3515821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2"/>
            <a:ext cx="9144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2"/>
            <a:ext cx="9143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srgbClr val="00AAC6"/>
              </a:solidFill>
              <a:latin typeface="Arial" panose="020B0604020202020204" pitchFamily="34" charset="0"/>
            </a:endParaRPr>
          </a:p>
        </p:txBody>
      </p:sp>
      <p:sp>
        <p:nvSpPr>
          <p:cNvPr id="5" name="Title 1"/>
          <p:cNvSpPr>
            <a:spLocks noGrp="1"/>
          </p:cNvSpPr>
          <p:nvPr>
            <p:ph type="title" hasCustomPrompt="1"/>
          </p:nvPr>
        </p:nvSpPr>
        <p:spPr>
          <a:xfrm>
            <a:off x="914400" y="2761971"/>
            <a:ext cx="7315200" cy="895630"/>
          </a:xfrm>
          <a:noFill/>
        </p:spPr>
        <p:txBody>
          <a:bodyPr wrap="square" lIns="0" tIns="91440" rIns="0" bIns="137160" anchor="b" anchorCtr="0">
            <a:spAutoFit/>
          </a:bodyPr>
          <a:lstStyle>
            <a:lvl1pPr algn="l">
              <a:lnSpc>
                <a:spcPct val="90000"/>
              </a:lnSpc>
              <a:defRPr sz="48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327757" y="6374439"/>
            <a:ext cx="1371600" cy="292608"/>
          </a:xfrm>
          <a:prstGeom prst="rect">
            <a:avLst/>
          </a:prstGeom>
        </p:spPr>
      </p:pic>
    </p:spTree>
    <p:extLst>
      <p:ext uri="{BB962C8B-B14F-4D97-AF65-F5344CB8AC3E}">
        <p14:creationId xmlns:p14="http://schemas.microsoft.com/office/powerpoint/2010/main" val="14009385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457200" y="243841"/>
            <a:ext cx="8229600" cy="615553"/>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441394" y="6307057"/>
            <a:ext cx="375073" cy="365125"/>
          </a:xfrm>
          <a:prstGeom prst="rect">
            <a:avLst/>
          </a:prstGeom>
        </p:spPr>
        <p:txBody>
          <a:bodyPr vert="horz" lIns="91440" tIns="45720" rIns="91440" bIns="45720" rtlCol="0" anchor="ctr"/>
          <a:lstStyle>
            <a:lvl1pPr algn="l">
              <a:defRPr sz="9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457200" y="1584960"/>
            <a:ext cx="8229600" cy="4023360"/>
          </a:xfrm>
        </p:spPr>
        <p:txBody>
          <a:bodyPr/>
          <a:lstStyle>
            <a:lvl1pPr>
              <a:defRPr sz="2000">
                <a:solidFill>
                  <a:schemeClr val="tx1"/>
                </a:solidFill>
              </a:defRPr>
            </a:lvl1pPr>
            <a:lvl2pPr>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457200" y="5375365"/>
            <a:ext cx="8229600" cy="731520"/>
          </a:xfrm>
        </p:spPr>
        <p:txBody>
          <a:bodyPr anchor="b">
            <a:noAutofit/>
          </a:bodyPr>
          <a:lstStyle>
            <a:lvl1pPr marL="0" indent="0">
              <a:lnSpc>
                <a:spcPts val="800"/>
              </a:lnSpc>
              <a:spcBef>
                <a:spcPts val="0"/>
              </a:spcBef>
              <a:spcAft>
                <a:spcPts val="200"/>
              </a:spcAft>
              <a:buNone/>
              <a:defRPr sz="800">
                <a:solidFill>
                  <a:schemeClr val="accent6"/>
                </a:solidFill>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Tree>
    <p:extLst>
      <p:ext uri="{BB962C8B-B14F-4D97-AF65-F5344CB8AC3E}">
        <p14:creationId xmlns:p14="http://schemas.microsoft.com/office/powerpoint/2010/main" val="34842570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84960"/>
            <a:ext cx="8229600" cy="487680"/>
          </a:xfrm>
        </p:spPr>
        <p:txBody>
          <a:bodyPr anchor="t">
            <a:noAutofit/>
          </a:bodyPr>
          <a:lstStyle>
            <a:lvl1pPr marL="0" indent="0">
              <a:buNone/>
              <a:defRPr sz="1800" b="1">
                <a:solidFill>
                  <a:schemeClr val="accent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457200" y="2133600"/>
            <a:ext cx="8229600" cy="3413760"/>
          </a:xfrm>
        </p:spPr>
        <p:txBody>
          <a:bodyPr/>
          <a:lstStyle>
            <a:lvl1pPr marL="264472" indent="-258122">
              <a:tabLst/>
              <a:defRPr sz="1800">
                <a:solidFill>
                  <a:schemeClr val="tx1"/>
                </a:solidFill>
              </a:defRPr>
            </a:lvl1pPr>
            <a:lvl2pPr marL="528942" indent="-264472">
              <a:tabLst/>
              <a:defRPr sz="1600">
                <a:solidFill>
                  <a:schemeClr val="tx1"/>
                </a:solidFill>
              </a:defRPr>
            </a:lvl2pPr>
            <a:lvl3pPr marL="822940" indent="-265169">
              <a:tabLst/>
              <a:defRPr sz="1400">
                <a:solidFill>
                  <a:schemeClr val="tx1"/>
                </a:solidFill>
              </a:defRPr>
            </a:lvl3pPr>
            <a:lvl4pPr marL="1087411" indent="-264472">
              <a:tabLst/>
              <a:defRPr sz="1400">
                <a:solidFill>
                  <a:schemeClr val="tx1"/>
                </a:solidFill>
              </a:defRPr>
            </a:lvl4pPr>
            <a:lvl5pPr marL="1351881" indent="-264472">
              <a:tabLst/>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457200" y="243841"/>
            <a:ext cx="8229600" cy="615553"/>
          </a:xfrm>
          <a:noFill/>
        </p:spPr>
        <p:txBody>
          <a:bodyPr wrap="square" tIns="91440" bIns="91440" anchor="t" anchorCtr="0">
            <a:spAutoFit/>
          </a:bodyPr>
          <a:lstStyle>
            <a:lvl1pPr>
              <a:defRPr sz="2800"/>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457200" y="5375365"/>
            <a:ext cx="8229600" cy="731520"/>
          </a:xfrm>
        </p:spPr>
        <p:txBody>
          <a:bodyPr anchor="b">
            <a:noAutofit/>
          </a:bodyPr>
          <a:lstStyle>
            <a:lvl1pPr marL="0" indent="0">
              <a:lnSpc>
                <a:spcPts val="800"/>
              </a:lnSpc>
              <a:spcBef>
                <a:spcPts val="0"/>
              </a:spcBef>
              <a:spcAft>
                <a:spcPts val="200"/>
              </a:spcAft>
              <a:buNone/>
              <a:defRPr sz="800">
                <a:solidFill>
                  <a:schemeClr val="accent6"/>
                </a:solidFill>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Tree>
    <p:extLst>
      <p:ext uri="{BB962C8B-B14F-4D97-AF65-F5344CB8AC3E}">
        <p14:creationId xmlns:p14="http://schemas.microsoft.com/office/powerpoint/2010/main" val="35638402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579661"/>
            <a:ext cx="4114800" cy="4023360"/>
          </a:xfrm>
        </p:spPr>
        <p:txBody>
          <a:bodyPr rIns="274320"/>
          <a:lstStyle>
            <a:lvl1pPr marL="264472" indent="-258122">
              <a:tabLst/>
              <a:defRPr sz="2000">
                <a:solidFill>
                  <a:schemeClr val="tx1"/>
                </a:solidFill>
              </a:defRPr>
            </a:lvl1pPr>
            <a:lvl2pPr marL="528942" indent="-264472">
              <a:tabLst/>
              <a:defRPr sz="1800">
                <a:solidFill>
                  <a:schemeClr val="tx1"/>
                </a:solidFill>
              </a:defRPr>
            </a:lvl2pPr>
            <a:lvl3pPr marL="822940" indent="-265169">
              <a:tabLst/>
              <a:defRPr sz="1600">
                <a:solidFill>
                  <a:schemeClr val="tx1"/>
                </a:solidFill>
              </a:defRPr>
            </a:lvl3pPr>
            <a:lvl4pPr marL="1087411" indent="-264472">
              <a:tabLst/>
              <a:defRPr sz="1600">
                <a:solidFill>
                  <a:schemeClr val="tx1"/>
                </a:solidFill>
              </a:defRPr>
            </a:lvl4pPr>
            <a:lvl5pPr marL="1351881" indent="-264472">
              <a:tabLst/>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1999" y="1579661"/>
            <a:ext cx="4114800" cy="4023360"/>
          </a:xfrm>
        </p:spPr>
        <p:txBody>
          <a:bodyPr/>
          <a:lstStyle>
            <a:lvl1pPr marL="264472" indent="-258122">
              <a:tabLst/>
              <a:defRPr sz="2000">
                <a:solidFill>
                  <a:schemeClr val="tx1"/>
                </a:solidFill>
              </a:defRPr>
            </a:lvl1pPr>
            <a:lvl2pPr marL="528942" indent="-264472">
              <a:tabLst/>
              <a:defRPr sz="1800">
                <a:solidFill>
                  <a:schemeClr val="tx1"/>
                </a:solidFill>
              </a:defRPr>
            </a:lvl2pPr>
            <a:lvl3pPr marL="793413" indent="-264472">
              <a:tabLst/>
              <a:defRPr sz="1600">
                <a:solidFill>
                  <a:schemeClr val="tx1"/>
                </a:solidFill>
              </a:defRPr>
            </a:lvl3pPr>
            <a:lvl4pPr marL="1051534" indent="-258122">
              <a:tabLst/>
              <a:defRPr sz="1600">
                <a:solidFill>
                  <a:schemeClr val="tx1"/>
                </a:solidFill>
              </a:defRPr>
            </a:lvl4pPr>
            <a:lvl5pPr marL="1316005" indent="-264472">
              <a:tabLst/>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457200" y="243841"/>
            <a:ext cx="8229600" cy="615553"/>
          </a:xfrm>
          <a:noFill/>
        </p:spPr>
        <p:txBody>
          <a:bodyPr wrap="square" tIns="91440" bIns="91440" anchor="t" anchorCtr="0">
            <a:spAutoFit/>
          </a:bodyPr>
          <a:lstStyle>
            <a:lvl1pPr>
              <a:defRPr sz="2800"/>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457200" y="5375365"/>
            <a:ext cx="8229600" cy="731520"/>
          </a:xfrm>
        </p:spPr>
        <p:txBody>
          <a:bodyPr anchor="b">
            <a:noAutofit/>
          </a:bodyPr>
          <a:lstStyle>
            <a:lvl1pPr marL="0" indent="0">
              <a:lnSpc>
                <a:spcPts val="800"/>
              </a:lnSpc>
              <a:spcBef>
                <a:spcPts val="0"/>
              </a:spcBef>
              <a:spcAft>
                <a:spcPts val="200"/>
              </a:spcAft>
              <a:buNone/>
              <a:defRPr sz="800">
                <a:solidFill>
                  <a:schemeClr val="accent6"/>
                </a:solidFill>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Tree>
    <p:extLst>
      <p:ext uri="{BB962C8B-B14F-4D97-AF65-F5344CB8AC3E}">
        <p14:creationId xmlns:p14="http://schemas.microsoft.com/office/powerpoint/2010/main" val="4021123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84960"/>
            <a:ext cx="4114800" cy="487680"/>
          </a:xfrm>
        </p:spPr>
        <p:txBody>
          <a:bodyPr rIns="274320" anchor="t">
            <a:noAutofit/>
          </a:bodyPr>
          <a:lstStyle>
            <a:lvl1pPr marL="0" indent="0">
              <a:buNone/>
              <a:defRPr sz="1800" b="1">
                <a:solidFill>
                  <a:schemeClr val="accent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4"/>
          <p:cNvSpPr>
            <a:spLocks noGrp="1"/>
          </p:cNvSpPr>
          <p:nvPr>
            <p:ph type="body" sz="quarter" idx="3" hasCustomPrompt="1"/>
          </p:nvPr>
        </p:nvSpPr>
        <p:spPr>
          <a:xfrm>
            <a:off x="4572000" y="1584960"/>
            <a:ext cx="4114800" cy="487680"/>
          </a:xfrm>
        </p:spPr>
        <p:txBody>
          <a:bodyPr anchor="t">
            <a:normAutofit/>
          </a:bodyPr>
          <a:lstStyle>
            <a:lvl1pPr marL="0" indent="0">
              <a:buNone/>
              <a:defRPr sz="1800" b="1">
                <a:solidFill>
                  <a:schemeClr val="accent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457200" y="243841"/>
            <a:ext cx="8229600" cy="615553"/>
          </a:xfrm>
          <a:noFill/>
        </p:spPr>
        <p:txBody>
          <a:bodyPr wrap="square" tIns="91440" bIns="91440" anchor="t" anchorCtr="0">
            <a:spAutoFit/>
          </a:bodyPr>
          <a:lstStyle>
            <a:lvl1pPr>
              <a:defRPr sz="2800"/>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457199" y="2133600"/>
            <a:ext cx="4114800" cy="3413760"/>
          </a:xfrm>
        </p:spPr>
        <p:txBody>
          <a:bodyPr rIns="274320"/>
          <a:lstStyle>
            <a:lvl1pPr marL="264472" indent="-258122">
              <a:tabLst/>
              <a:defRPr sz="1800">
                <a:solidFill>
                  <a:schemeClr val="tx1"/>
                </a:solidFill>
              </a:defRPr>
            </a:lvl1pPr>
            <a:lvl2pPr marL="528942" indent="-264472">
              <a:tabLst/>
              <a:defRPr sz="1600">
                <a:solidFill>
                  <a:schemeClr val="tx1"/>
                </a:solidFill>
              </a:defRPr>
            </a:lvl2pPr>
            <a:lvl3pPr marL="822940" indent="-265169">
              <a:tabLst/>
              <a:defRPr sz="1400">
                <a:solidFill>
                  <a:schemeClr val="tx1"/>
                </a:solidFill>
              </a:defRPr>
            </a:lvl3pPr>
            <a:lvl4pPr marL="1087411" indent="-264472">
              <a:tabLst/>
              <a:defRPr sz="1400">
                <a:solidFill>
                  <a:schemeClr val="tx1"/>
                </a:solidFill>
              </a:defRPr>
            </a:lvl4pPr>
            <a:lvl5pPr marL="1351881" indent="-264472">
              <a:tabLst/>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4571999" y="2133600"/>
            <a:ext cx="4114800" cy="3413760"/>
          </a:xfrm>
        </p:spPr>
        <p:txBody>
          <a:bodyPr/>
          <a:lstStyle>
            <a:lvl1pPr marL="264472" indent="-258122">
              <a:tabLst/>
              <a:defRPr sz="1800">
                <a:solidFill>
                  <a:schemeClr val="tx1"/>
                </a:solidFill>
              </a:defRPr>
            </a:lvl1pPr>
            <a:lvl2pPr marL="528942" indent="-264472">
              <a:tabLst/>
              <a:defRPr sz="1600">
                <a:solidFill>
                  <a:schemeClr val="tx1"/>
                </a:solidFill>
              </a:defRPr>
            </a:lvl2pPr>
            <a:lvl3pPr marL="793413" indent="-264472">
              <a:tabLst/>
              <a:defRPr sz="1400">
                <a:solidFill>
                  <a:schemeClr val="tx1"/>
                </a:solidFill>
              </a:defRPr>
            </a:lvl3pPr>
            <a:lvl4pPr marL="1051534" indent="-258122">
              <a:tabLst/>
              <a:defRPr sz="1400">
                <a:solidFill>
                  <a:schemeClr val="tx1"/>
                </a:solidFill>
              </a:defRPr>
            </a:lvl4pPr>
            <a:lvl5pPr marL="1316005" indent="-264472">
              <a:tabLst/>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457200" y="5375365"/>
            <a:ext cx="8229600" cy="731520"/>
          </a:xfrm>
        </p:spPr>
        <p:txBody>
          <a:bodyPr anchor="b">
            <a:noAutofit/>
          </a:bodyPr>
          <a:lstStyle>
            <a:lvl1pPr marL="0" indent="0">
              <a:lnSpc>
                <a:spcPts val="800"/>
              </a:lnSpc>
              <a:spcBef>
                <a:spcPts val="0"/>
              </a:spcBef>
              <a:spcAft>
                <a:spcPts val="200"/>
              </a:spcAft>
              <a:buNone/>
              <a:defRPr sz="800">
                <a:solidFill>
                  <a:schemeClr val="accent6"/>
                </a:solidFill>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Tree>
    <p:extLst>
      <p:ext uri="{BB962C8B-B14F-4D97-AF65-F5344CB8AC3E}">
        <p14:creationId xmlns:p14="http://schemas.microsoft.com/office/powerpoint/2010/main" val="18380434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457200" y="243841"/>
            <a:ext cx="8229600" cy="615553"/>
          </a:xfrm>
          <a:noFill/>
        </p:spPr>
        <p:txBody>
          <a:bodyPr wrap="square" tIns="91440" bIns="91440" anchor="t" anchorCtr="0">
            <a:spAutoFit/>
          </a:bodyPr>
          <a:lstStyle>
            <a:lvl1pPr>
              <a:defRPr sz="2800"/>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457200" y="5375365"/>
            <a:ext cx="8229600" cy="731520"/>
          </a:xfrm>
        </p:spPr>
        <p:txBody>
          <a:bodyPr anchor="b">
            <a:noAutofit/>
          </a:bodyPr>
          <a:lstStyle>
            <a:lvl1pPr marL="0" indent="0">
              <a:lnSpc>
                <a:spcPts val="800"/>
              </a:lnSpc>
              <a:spcBef>
                <a:spcPts val="0"/>
              </a:spcBef>
              <a:spcAft>
                <a:spcPts val="200"/>
              </a:spcAft>
              <a:buNone/>
              <a:defRPr sz="800">
                <a:solidFill>
                  <a:schemeClr val="accent6"/>
                </a:solidFill>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srgbClr val="00AAC6"/>
              </a:solidFill>
              <a:latin typeface="Arial" panose="020B0604020202020204" pitchFamily="34" charset="0"/>
            </a:endParaRPr>
          </a:p>
        </p:txBody>
      </p:sp>
    </p:spTree>
    <p:extLst>
      <p:ext uri="{BB962C8B-B14F-4D97-AF65-F5344CB8AC3E}">
        <p14:creationId xmlns:p14="http://schemas.microsoft.com/office/powerpoint/2010/main" val="105547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0.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8"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theme" Target="../theme/theme6.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image" Target="../media/image17.sv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image" Target="../media/image16.png"/><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23330"/>
          </a:xfrm>
          <a:prstGeom prst="rect">
            <a:avLst/>
          </a:prstGeom>
        </p:spPr>
        <p:txBody>
          <a:bodyPr vert="horz" lIns="0" tIns="0" rIns="0" bIns="0" rtlCol="0" anchor="t" anchorCtr="0">
            <a:noAutofit/>
          </a:bodyPr>
          <a:lstStyle/>
          <a:p>
            <a:r>
              <a:rPr lang="en-US" dirty="0"/>
              <a:t>Click to Enter One or </a:t>
            </a:r>
            <a:br>
              <a:rPr lang="en-US" dirty="0"/>
            </a:br>
            <a:r>
              <a:rPr lang="en-US" dirty="0"/>
              <a:t>Two-Line Slide Title</a:t>
            </a:r>
          </a:p>
        </p:txBody>
      </p:sp>
      <p:sp>
        <p:nvSpPr>
          <p:cNvPr id="3" name="Text Placeholder 2"/>
          <p:cNvSpPr>
            <a:spLocks noGrp="1"/>
          </p:cNvSpPr>
          <p:nvPr>
            <p:ph type="body" idx="1"/>
          </p:nvPr>
        </p:nvSpPr>
        <p:spPr>
          <a:xfrm>
            <a:off x="457200" y="1897389"/>
            <a:ext cx="8229600" cy="429768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p:nvSpPr>
        <p:spPr>
          <a:xfrm>
            <a:off x="457200" y="6513834"/>
            <a:ext cx="358138" cy="130805"/>
          </a:xfrm>
          <a:prstGeom prst="rect">
            <a:avLst/>
          </a:prstGeom>
          <a:noFill/>
        </p:spPr>
        <p:txBody>
          <a:bodyPr wrap="square" lIns="0" tIns="0" rIns="0" bIns="0" rtlCol="0">
            <a:spAutoFit/>
          </a:bodyPr>
          <a:lstStyle/>
          <a:p>
            <a:fld id="{6A80CFBF-9CAB-4605-9923-D5636131B333}" type="slidenum">
              <a:rPr lang="en-US" sz="850" kern="400" baseline="0" smtClean="0">
                <a:solidFill>
                  <a:schemeClr val="tx2"/>
                </a:solidFill>
                <a:latin typeface="Arial" panose="020B0604020202020204" pitchFamily="34" charset="0"/>
                <a:cs typeface="Arial" panose="020B0604020202020204" pitchFamily="34" charset="0"/>
              </a:rPr>
              <a:t>‹#›</a:t>
            </a:fld>
            <a:endParaRPr lang="en-US" sz="850" kern="400" baseline="0" dirty="0">
              <a:solidFill>
                <a:schemeClr val="tx2"/>
              </a:solidFill>
              <a:latin typeface="Arial" panose="020B0604020202020204" pitchFamily="34" charset="0"/>
              <a:cs typeface="Arial" panose="020B0604020202020204" pitchFamily="34" charset="0"/>
            </a:endParaRPr>
          </a:p>
        </p:txBody>
      </p:sp>
      <p:sp>
        <p:nvSpPr>
          <p:cNvPr id="4" name="Rectangle 3"/>
          <p:cNvSpPr/>
          <p:nvPr userDrawn="1"/>
        </p:nvSpPr>
        <p:spPr>
          <a:xfrm>
            <a:off x="0" y="0"/>
            <a:ext cx="9144000" cy="128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14" name="TextBox 13"/>
          <p:cNvSpPr txBox="1"/>
          <p:nvPr userDrawn="1"/>
        </p:nvSpPr>
        <p:spPr>
          <a:xfrm>
            <a:off x="863394" y="6513834"/>
            <a:ext cx="3657600" cy="130805"/>
          </a:xfrm>
          <a:prstGeom prst="rect">
            <a:avLst/>
          </a:prstGeom>
          <a:noFill/>
        </p:spPr>
        <p:txBody>
          <a:bodyPr wrap="square" lIns="0" tIns="0" rIns="0" bIns="0" rtlCol="0">
            <a:spAutoFit/>
          </a:bodyPr>
          <a:lstStyle/>
          <a:p>
            <a:pPr lvl="0"/>
            <a:r>
              <a:rPr lang="en-US" sz="850" kern="400" baseline="0" dirty="0">
                <a:solidFill>
                  <a:schemeClr val="tx2"/>
                </a:solidFill>
                <a:latin typeface="Arial" panose="020B0604020202020204" pitchFamily="34" charset="0"/>
                <a:cs typeface="Arial" panose="020B0604020202020204" pitchFamily="34" charset="0"/>
              </a:rPr>
              <a:t>/           © Harvard Pilgrim Health Care</a:t>
            </a:r>
          </a:p>
        </p:txBody>
      </p:sp>
      <p:sp>
        <p:nvSpPr>
          <p:cNvPr id="5" name="fl" descr="General Business">
            <a:extLst>
              <a:ext uri="{FF2B5EF4-FFF2-40B4-BE49-F238E27FC236}">
                <a16:creationId xmlns:a16="http://schemas.microsoft.com/office/drawing/2014/main" id="{8B5F49AB-6C64-4EEA-AF5E-B84A991C3155}"/>
              </a:ext>
            </a:extLst>
          </p:cNvPr>
          <p:cNvSpPr txBox="1"/>
          <p:nvPr userDrawn="1"/>
        </p:nvSpPr>
        <p:spPr>
          <a:xfrm>
            <a:off x="0" y="6537960"/>
            <a:ext cx="9144000" cy="130805"/>
          </a:xfrm>
          <a:prstGeom prst="rect">
            <a:avLst/>
          </a:prstGeom>
          <a:noFill/>
        </p:spPr>
        <p:txBody>
          <a:bodyPr vert="horz" wrap="square" lIns="0" tIns="0" rIns="0" bIns="0" rtlCol="0">
            <a:spAutoFit/>
          </a:bodyPr>
          <a:lstStyle/>
          <a:p>
            <a:pPr algn="l"/>
            <a:r>
              <a:rPr lang="en-US" sz="850" b="0" i="0" u="none" baseline="0">
                <a:solidFill>
                  <a:srgbClr val="000000"/>
                </a:solidFill>
                <a:latin typeface="Microsoft Sans Serif" panose="020B0604020202020204" pitchFamily="34" charset="0"/>
                <a:cs typeface="Arial" panose="020B0604020202020204" pitchFamily="34" charset="0"/>
              </a:rPr>
              <a:t>General Business</a:t>
            </a:r>
            <a:endParaRPr lang="en-US" sz="850" b="0" i="0" u="none" baseline="0" dirty="0" err="1">
              <a:solidFill>
                <a:srgbClr val="000000"/>
              </a:solidFill>
              <a:latin typeface="Microsoft Sans Serif"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008531"/>
      </p:ext>
    </p:extLst>
  </p:cSld>
  <p:clrMap bg1="lt1" tx1="dk1" bg2="lt2" tx2="dk2" accent1="accent1" accent2="accent2" accent3="accent3" accent4="accent4" accent5="accent5" accent6="accent6" hlink="hlink" folHlink="folHlink"/>
  <p:sldLayoutIdLst>
    <p:sldLayoutId id="2147483673" r:id="rId1"/>
    <p:sldLayoutId id="2147483656" r:id="rId2"/>
    <p:sldLayoutId id="2147483651" r:id="rId3"/>
    <p:sldLayoutId id="2147483675" r:id="rId4"/>
    <p:sldLayoutId id="2147483683" r:id="rId5"/>
    <p:sldLayoutId id="2147483660" r:id="rId6"/>
    <p:sldLayoutId id="2147483661" r:id="rId7"/>
    <p:sldLayoutId id="2147483682" r:id="rId8"/>
    <p:sldLayoutId id="2147483670" r:id="rId9"/>
    <p:sldLayoutId id="2147483680" r:id="rId10"/>
    <p:sldLayoutId id="2147483659" r:id="rId11"/>
    <p:sldLayoutId id="2147483666" r:id="rId12"/>
    <p:sldLayoutId id="2147483664" r:id="rId13"/>
    <p:sldLayoutId id="2147483677" r:id="rId14"/>
    <p:sldLayoutId id="2147483681" r:id="rId15"/>
    <p:sldLayoutId id="2147483665" r:id="rId16"/>
    <p:sldLayoutId id="2147483654" r:id="rId17"/>
    <p:sldLayoutId id="2147483655" r:id="rId18"/>
    <p:sldLayoutId id="2147483686" r:id="rId19"/>
    <p:sldLayoutId id="2147483688" r:id="rId20"/>
    <p:sldLayoutId id="2147483718" r:id="rId21"/>
    <p:sldLayoutId id="2147483786" r:id="rId22"/>
  </p:sldLayoutIdLst>
  <p:hf sldNum="0" hdr="0" ftr="0" dt="0"/>
  <p:txStyles>
    <p:titleStyle>
      <a:lvl1pPr algn="l" defTabSz="914400" rtl="0" eaLnBrk="1" latinLnBrk="0" hangingPunct="1">
        <a:lnSpc>
          <a:spcPts val="3500"/>
        </a:lnSpc>
        <a:spcBef>
          <a:spcPct val="0"/>
        </a:spcBef>
        <a:buNone/>
        <a:defRPr sz="2500" kern="1200" baseline="0">
          <a:solidFill>
            <a:schemeClr val="tx1"/>
          </a:solidFill>
          <a:latin typeface="Arial Black" panose="020B0A04020102020204" pitchFamily="34" charset="0"/>
          <a:ea typeface="+mj-ea"/>
          <a:cs typeface="+mj-cs"/>
        </a:defRPr>
      </a:lvl1pPr>
    </p:titleStyle>
    <p:bodyStyle>
      <a:lvl1pPr marL="274320" indent="-274320" algn="l" defTabSz="914400" rtl="0" eaLnBrk="1" latinLnBrk="0" hangingPunct="1">
        <a:lnSpc>
          <a:spcPts val="2400"/>
        </a:lnSpc>
        <a:spcBef>
          <a:spcPts val="0"/>
        </a:spcBef>
        <a:spcAft>
          <a:spcPts val="1200"/>
        </a:spcAft>
        <a:buClr>
          <a:schemeClr val="accent1"/>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ts val="2400"/>
        </a:lnSpc>
        <a:spcBef>
          <a:spcPts val="0"/>
        </a:spcBef>
        <a:spcAft>
          <a:spcPts val="1200"/>
        </a:spcAft>
        <a:buClr>
          <a:schemeClr val="tx1"/>
        </a:buClr>
        <a:buFont typeface="Corbel" panose="020B0503020204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ts val="2400"/>
        </a:lnSpc>
        <a:spcBef>
          <a:spcPts val="0"/>
        </a:spcBef>
        <a:spcAft>
          <a:spcPts val="1200"/>
        </a:spcAft>
        <a:buClr>
          <a:schemeClr val="tx1"/>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ts val="2400"/>
        </a:lnSpc>
        <a:spcBef>
          <a:spcPts val="0"/>
        </a:spcBef>
        <a:spcAft>
          <a:spcPts val="1200"/>
        </a:spcAft>
        <a:buClr>
          <a:schemeClr val="accent1"/>
        </a:buClr>
        <a:buFont typeface="Corbel" panose="020B0503020204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ts val="2400"/>
        </a:lnSpc>
        <a:spcBef>
          <a:spcPts val="0"/>
        </a:spcBef>
        <a:spcAft>
          <a:spcPts val="1200"/>
        </a:spcAft>
        <a:buClr>
          <a:schemeClr val="bg2"/>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descr="top-bar-bkg"/>
          <p:cNvPicPr>
            <a:picLocks noChangeAspect="1" noChangeArrowheads="1"/>
          </p:cNvPicPr>
          <p:nvPr/>
        </p:nvPicPr>
        <p:blipFill>
          <a:blip r:embed="rId15" cstate="print"/>
          <a:srcRect/>
          <a:stretch>
            <a:fillRect/>
          </a:stretch>
        </p:blipFill>
        <p:spPr bwMode="ltGray">
          <a:xfrm>
            <a:off x="0" y="0"/>
            <a:ext cx="9144000" cy="1028700"/>
          </a:xfrm>
          <a:prstGeom prst="rect">
            <a:avLst/>
          </a:prstGeom>
          <a:noFill/>
          <a:ln w="9525">
            <a:noFill/>
            <a:miter lim="800000"/>
            <a:headEnd/>
            <a:tailEnd/>
          </a:ln>
        </p:spPr>
      </p:pic>
      <p:sp>
        <p:nvSpPr>
          <p:cNvPr id="1027" name="Rectangle 2"/>
          <p:cNvSpPr>
            <a:spLocks noGrp="1" noChangeArrowheads="1"/>
          </p:cNvSpPr>
          <p:nvPr>
            <p:ph type="title"/>
          </p:nvPr>
        </p:nvSpPr>
        <p:spPr bwMode="white">
          <a:xfrm>
            <a:off x="466725" y="0"/>
            <a:ext cx="8002588" cy="971550"/>
          </a:xfrm>
          <a:prstGeom prst="rect">
            <a:avLst/>
          </a:prstGeom>
          <a:noFill/>
          <a:ln w="9525">
            <a:noFill/>
            <a:miter lim="800000"/>
            <a:headEnd/>
            <a:tailEnd/>
          </a:ln>
        </p:spPr>
        <p:txBody>
          <a:bodyPr vert="horz" wrap="square" lIns="45720" tIns="45720" rIns="4572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66725" y="1374775"/>
            <a:ext cx="8002588" cy="480218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989" name="Rectangle 5"/>
          <p:cNvSpPr>
            <a:spLocks noGrp="1" noChangeArrowheads="1"/>
          </p:cNvSpPr>
          <p:nvPr>
            <p:ph type="sldNum" sz="quarter" idx="4"/>
          </p:nvPr>
        </p:nvSpPr>
        <p:spPr bwMode="gray">
          <a:xfrm>
            <a:off x="466725" y="6510338"/>
            <a:ext cx="803275" cy="223837"/>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lvl1pPr algn="l" eaLnBrk="0" hangingPunct="0">
              <a:lnSpc>
                <a:spcPct val="100000"/>
              </a:lnSpc>
              <a:spcBef>
                <a:spcPct val="0"/>
              </a:spcBef>
              <a:defRPr sz="1000">
                <a:solidFill>
                  <a:schemeClr val="bg2"/>
                </a:solidFill>
                <a:latin typeface="Arial" pitchFamily="39" charset="0"/>
              </a:defRPr>
            </a:lvl1pPr>
          </a:lstStyle>
          <a:p>
            <a:pPr>
              <a:defRPr/>
            </a:pPr>
            <a:fld id="{1D7DDB3D-FE9F-4849-8C83-1EB7E56513A8}" type="slidenum">
              <a:rPr lang="en-US"/>
              <a:pPr>
                <a:defRPr/>
              </a:pPr>
              <a:t>‹#›</a:t>
            </a:fld>
            <a:endParaRPr lang="en-US" dirty="0"/>
          </a:p>
        </p:txBody>
      </p:sp>
      <p:sp>
        <p:nvSpPr>
          <p:cNvPr id="553996" name="Text Box 12"/>
          <p:cNvSpPr txBox="1">
            <a:spLocks noChangeArrowheads="1"/>
          </p:cNvSpPr>
          <p:nvPr/>
        </p:nvSpPr>
        <p:spPr bwMode="gray">
          <a:xfrm>
            <a:off x="809625" y="6510338"/>
            <a:ext cx="5600700" cy="300037"/>
          </a:xfrm>
          <a:prstGeom prst="rect">
            <a:avLst/>
          </a:prstGeom>
          <a:noFill/>
          <a:ln w="9525" algn="ctr">
            <a:noFill/>
            <a:miter lim="800000"/>
            <a:headEnd/>
            <a:tailEnd/>
          </a:ln>
          <a:effectLst/>
        </p:spPr>
        <p:txBody>
          <a:bodyPr>
            <a:prstTxWarp prst="textNoShape">
              <a:avLst/>
            </a:prstTxWarp>
          </a:bodyPr>
          <a:lstStyle/>
          <a:p>
            <a:pPr algn="l" eaLnBrk="0" hangingPunct="0">
              <a:lnSpc>
                <a:spcPct val="100000"/>
              </a:lnSpc>
              <a:spcBef>
                <a:spcPct val="0"/>
              </a:spcBef>
              <a:defRPr/>
            </a:pPr>
            <a:r>
              <a:rPr lang="en-US" sz="1000" dirty="0">
                <a:solidFill>
                  <a:schemeClr val="bg2"/>
                </a:solidFill>
                <a:latin typeface="Arial" pitchFamily="35" charset="0"/>
                <a:ea typeface="Arial" pitchFamily="35" charset="0"/>
                <a:cs typeface="Arial" pitchFamily="35" charset="0"/>
              </a:rPr>
              <a:t>© 2012 Harvard Pilgrim Health Care</a:t>
            </a:r>
            <a:endParaRPr lang="en-US" sz="1000" dirty="0">
              <a:solidFill>
                <a:schemeClr val="bg2"/>
              </a:solidFill>
              <a:latin typeface="Arial" pitchFamily="35" charset="0"/>
            </a:endParaRPr>
          </a:p>
        </p:txBody>
      </p:sp>
      <p:sp>
        <p:nvSpPr>
          <p:cNvPr id="553999" name="Line 15"/>
          <p:cNvSpPr>
            <a:spLocks noChangeShapeType="1"/>
          </p:cNvSpPr>
          <p:nvPr/>
        </p:nvSpPr>
        <p:spPr bwMode="gray">
          <a:xfrm>
            <a:off x="0" y="6515100"/>
            <a:ext cx="6981825" cy="0"/>
          </a:xfrm>
          <a:prstGeom prst="line">
            <a:avLst/>
          </a:prstGeom>
          <a:noFill/>
          <a:ln w="12700" cap="sq">
            <a:solidFill>
              <a:schemeClr val="bg2"/>
            </a:solidFill>
            <a:round/>
            <a:headEnd/>
            <a:tailEnd/>
          </a:ln>
          <a:effectLst/>
        </p:spPr>
        <p:txBody>
          <a:bodyPr wrap="none" anchor="ctr"/>
          <a:lstStyle/>
          <a:p>
            <a:pPr>
              <a:defRPr/>
            </a:pPr>
            <a:endParaRPr lang="en-US" dirty="0">
              <a:latin typeface="Arial" pitchFamily="34" charset="0"/>
            </a:endParaRPr>
          </a:p>
        </p:txBody>
      </p:sp>
      <p:pic>
        <p:nvPicPr>
          <p:cNvPr id="1032" name="Picture 20" descr="HPHC_186_cmyk"/>
          <p:cNvPicPr>
            <a:picLocks noChangeAspect="1" noChangeArrowheads="1"/>
          </p:cNvPicPr>
          <p:nvPr userDrawn="1"/>
        </p:nvPicPr>
        <p:blipFill>
          <a:blip r:embed="rId16" cstate="print"/>
          <a:srcRect/>
          <a:stretch>
            <a:fillRect/>
          </a:stretch>
        </p:blipFill>
        <p:spPr bwMode="auto">
          <a:xfrm>
            <a:off x="7218363" y="6351588"/>
            <a:ext cx="1701800" cy="358775"/>
          </a:xfrm>
          <a:prstGeom prst="rect">
            <a:avLst/>
          </a:prstGeom>
          <a:noFill/>
          <a:ln w="9525">
            <a:noFill/>
            <a:miter lim="800000"/>
            <a:headEnd/>
            <a:tailEnd/>
          </a:ln>
        </p:spPr>
      </p:pic>
      <p:sp>
        <p:nvSpPr>
          <p:cNvPr id="2" name="fl" descr="General Business">
            <a:extLst>
              <a:ext uri="{FF2B5EF4-FFF2-40B4-BE49-F238E27FC236}">
                <a16:creationId xmlns:a16="http://schemas.microsoft.com/office/drawing/2014/main" id="{0AED35A9-8619-4122-98A7-3B8A688FB352}"/>
              </a:ext>
            </a:extLst>
          </p:cNvPr>
          <p:cNvSpPr txBox="1"/>
          <p:nvPr userDrawn="1"/>
        </p:nvSpPr>
        <p:spPr>
          <a:xfrm>
            <a:off x="0" y="653796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General Business</a:t>
            </a:r>
          </a:p>
        </p:txBody>
      </p:sp>
    </p:spTree>
    <p:extLst>
      <p:ext uri="{BB962C8B-B14F-4D97-AF65-F5344CB8AC3E}">
        <p14:creationId xmlns:p14="http://schemas.microsoft.com/office/powerpoint/2010/main" val="141707977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ransition>
    <p:pull dir="r"/>
  </p:transition>
  <p:hf sldNum="0" hdr="0" ftr="0" dt="0"/>
  <p:txStyles>
    <p:titleStyle>
      <a:lvl1pPr algn="l" rtl="0" eaLnBrk="0" fontAlgn="base" hangingPunct="0">
        <a:lnSpc>
          <a:spcPct val="90000"/>
        </a:lnSpc>
        <a:spcBef>
          <a:spcPct val="0"/>
        </a:spcBef>
        <a:spcAft>
          <a:spcPct val="0"/>
        </a:spcAft>
        <a:defRPr sz="2800" b="1">
          <a:solidFill>
            <a:schemeClr val="tx2"/>
          </a:solidFill>
          <a:latin typeface="+mj-lt"/>
          <a:ea typeface="ＭＳ Ｐゴシック" pitchFamily="35" charset="-128"/>
          <a:cs typeface="ＭＳ Ｐゴシック" pitchFamily="35" charset="-128"/>
        </a:defRPr>
      </a:lvl1pPr>
      <a:lvl2pPr algn="l" rtl="0" eaLnBrk="0" fontAlgn="base" hangingPunct="0">
        <a:lnSpc>
          <a:spcPct val="90000"/>
        </a:lnSpc>
        <a:spcBef>
          <a:spcPct val="0"/>
        </a:spcBef>
        <a:spcAft>
          <a:spcPct val="0"/>
        </a:spcAft>
        <a:defRPr sz="2800" b="1">
          <a:solidFill>
            <a:schemeClr val="tx2"/>
          </a:solidFill>
          <a:latin typeface="Arial" pitchFamily="34" charset="0"/>
          <a:ea typeface="ＭＳ Ｐゴシック" pitchFamily="35" charset="-128"/>
          <a:cs typeface="ＭＳ Ｐゴシック" pitchFamily="35" charset="-128"/>
        </a:defRPr>
      </a:lvl2pPr>
      <a:lvl3pPr algn="l" rtl="0" eaLnBrk="0" fontAlgn="base" hangingPunct="0">
        <a:lnSpc>
          <a:spcPct val="90000"/>
        </a:lnSpc>
        <a:spcBef>
          <a:spcPct val="0"/>
        </a:spcBef>
        <a:spcAft>
          <a:spcPct val="0"/>
        </a:spcAft>
        <a:defRPr sz="2800" b="1">
          <a:solidFill>
            <a:schemeClr val="tx2"/>
          </a:solidFill>
          <a:latin typeface="Arial" pitchFamily="34" charset="0"/>
          <a:ea typeface="ＭＳ Ｐゴシック" pitchFamily="35" charset="-128"/>
          <a:cs typeface="ＭＳ Ｐゴシック" pitchFamily="35" charset="-128"/>
        </a:defRPr>
      </a:lvl3pPr>
      <a:lvl4pPr algn="l" rtl="0" eaLnBrk="0" fontAlgn="base" hangingPunct="0">
        <a:lnSpc>
          <a:spcPct val="90000"/>
        </a:lnSpc>
        <a:spcBef>
          <a:spcPct val="0"/>
        </a:spcBef>
        <a:spcAft>
          <a:spcPct val="0"/>
        </a:spcAft>
        <a:defRPr sz="2800" b="1">
          <a:solidFill>
            <a:schemeClr val="tx2"/>
          </a:solidFill>
          <a:latin typeface="Arial" pitchFamily="34" charset="0"/>
          <a:ea typeface="ＭＳ Ｐゴシック" pitchFamily="35" charset="-128"/>
          <a:cs typeface="ＭＳ Ｐゴシック" pitchFamily="35" charset="-128"/>
        </a:defRPr>
      </a:lvl4pPr>
      <a:lvl5pPr algn="l" rtl="0" eaLnBrk="0" fontAlgn="base" hangingPunct="0">
        <a:lnSpc>
          <a:spcPct val="90000"/>
        </a:lnSpc>
        <a:spcBef>
          <a:spcPct val="0"/>
        </a:spcBef>
        <a:spcAft>
          <a:spcPct val="0"/>
        </a:spcAft>
        <a:defRPr sz="2800" b="1">
          <a:solidFill>
            <a:schemeClr val="tx2"/>
          </a:solidFill>
          <a:latin typeface="Arial" pitchFamily="34" charset="0"/>
          <a:ea typeface="ＭＳ Ｐゴシック" pitchFamily="35" charset="-128"/>
          <a:cs typeface="ＭＳ Ｐゴシック" pitchFamily="35" charset="-128"/>
        </a:defRPr>
      </a:lvl5pPr>
      <a:lvl6pPr marL="457200" algn="l" rtl="0" fontAlgn="base">
        <a:lnSpc>
          <a:spcPct val="90000"/>
        </a:lnSpc>
        <a:spcBef>
          <a:spcPct val="0"/>
        </a:spcBef>
        <a:spcAft>
          <a:spcPct val="0"/>
        </a:spcAft>
        <a:defRPr sz="2800" b="1">
          <a:solidFill>
            <a:schemeClr val="tx2"/>
          </a:solidFill>
          <a:latin typeface="Arial" pitchFamily="34" charset="0"/>
        </a:defRPr>
      </a:lvl6pPr>
      <a:lvl7pPr marL="914400" algn="l" rtl="0" fontAlgn="base">
        <a:lnSpc>
          <a:spcPct val="90000"/>
        </a:lnSpc>
        <a:spcBef>
          <a:spcPct val="0"/>
        </a:spcBef>
        <a:spcAft>
          <a:spcPct val="0"/>
        </a:spcAft>
        <a:defRPr sz="2800" b="1">
          <a:solidFill>
            <a:schemeClr val="tx2"/>
          </a:solidFill>
          <a:latin typeface="Arial" pitchFamily="34" charset="0"/>
        </a:defRPr>
      </a:lvl7pPr>
      <a:lvl8pPr marL="1371600" algn="l" rtl="0" fontAlgn="base">
        <a:lnSpc>
          <a:spcPct val="90000"/>
        </a:lnSpc>
        <a:spcBef>
          <a:spcPct val="0"/>
        </a:spcBef>
        <a:spcAft>
          <a:spcPct val="0"/>
        </a:spcAft>
        <a:defRPr sz="2800" b="1">
          <a:solidFill>
            <a:schemeClr val="tx2"/>
          </a:solidFill>
          <a:latin typeface="Arial" pitchFamily="34" charset="0"/>
        </a:defRPr>
      </a:lvl8pPr>
      <a:lvl9pPr marL="1828800" algn="l" rtl="0" fontAlgn="base">
        <a:lnSpc>
          <a:spcPct val="90000"/>
        </a:lnSpc>
        <a:spcBef>
          <a:spcPct val="0"/>
        </a:spcBef>
        <a:spcAft>
          <a:spcPct val="0"/>
        </a:spcAft>
        <a:defRPr sz="2800" b="1">
          <a:solidFill>
            <a:schemeClr val="tx2"/>
          </a:solidFill>
          <a:latin typeface="Arial" pitchFamily="34" charset="0"/>
        </a:defRPr>
      </a:lvl9pPr>
    </p:titleStyle>
    <p:bodyStyle>
      <a:lvl1pPr marL="285750" indent="-285750" algn="l" rtl="0" eaLnBrk="0" fontAlgn="base" hangingPunct="0">
        <a:lnSpc>
          <a:spcPct val="95000"/>
        </a:lnSpc>
        <a:spcBef>
          <a:spcPct val="50000"/>
        </a:spcBef>
        <a:spcAft>
          <a:spcPct val="0"/>
        </a:spcAft>
        <a:buClr>
          <a:schemeClr val="accent2"/>
        </a:buClr>
        <a:buFont typeface="Wingdings" pitchFamily="-107" charset="2"/>
        <a:buChar char="§"/>
        <a:defRPr sz="2400">
          <a:solidFill>
            <a:schemeClr val="tx1"/>
          </a:solidFill>
          <a:latin typeface="+mn-lt"/>
          <a:ea typeface="ＭＳ Ｐゴシック" pitchFamily="35" charset="-128"/>
          <a:cs typeface="ＭＳ Ｐゴシック" pitchFamily="35" charset="-128"/>
        </a:defRPr>
      </a:lvl1pPr>
      <a:lvl2pPr marL="685800" indent="-285750" algn="l" rtl="0" eaLnBrk="0" fontAlgn="base" hangingPunct="0">
        <a:lnSpc>
          <a:spcPct val="95000"/>
        </a:lnSpc>
        <a:spcBef>
          <a:spcPct val="25000"/>
        </a:spcBef>
        <a:spcAft>
          <a:spcPct val="0"/>
        </a:spcAft>
        <a:buClr>
          <a:schemeClr val="bg2"/>
        </a:buClr>
        <a:buFont typeface="Arial" pitchFamily="-107" charset="0"/>
        <a:buChar char="–"/>
        <a:defRPr sz="2000">
          <a:solidFill>
            <a:schemeClr val="tx1"/>
          </a:solidFill>
          <a:latin typeface="+mn-lt"/>
          <a:ea typeface="ＭＳ Ｐゴシック" pitchFamily="39" charset="-128"/>
        </a:defRPr>
      </a:lvl2pPr>
      <a:lvl3pPr marL="1028700" indent="-228600" algn="l" rtl="0" eaLnBrk="0" fontAlgn="base" hangingPunct="0">
        <a:lnSpc>
          <a:spcPct val="95000"/>
        </a:lnSpc>
        <a:spcBef>
          <a:spcPct val="25000"/>
        </a:spcBef>
        <a:spcAft>
          <a:spcPct val="0"/>
        </a:spcAft>
        <a:buClr>
          <a:schemeClr val="accent1"/>
        </a:buClr>
        <a:buChar char="•"/>
        <a:defRPr>
          <a:solidFill>
            <a:schemeClr val="tx1"/>
          </a:solidFill>
          <a:latin typeface="+mn-lt"/>
          <a:ea typeface="ＭＳ Ｐゴシック" pitchFamily="39" charset="-128"/>
        </a:defRPr>
      </a:lvl3pPr>
      <a:lvl4pPr marL="1428750" indent="-285750" algn="l" rtl="0" eaLnBrk="0" fontAlgn="base" hangingPunct="0">
        <a:lnSpc>
          <a:spcPct val="95000"/>
        </a:lnSpc>
        <a:spcBef>
          <a:spcPct val="25000"/>
        </a:spcBef>
        <a:spcAft>
          <a:spcPct val="0"/>
        </a:spcAft>
        <a:buClr>
          <a:schemeClr val="bg2"/>
        </a:buClr>
        <a:buFont typeface="Arial" pitchFamily="-107" charset="0"/>
        <a:buChar char="–"/>
        <a:defRPr>
          <a:solidFill>
            <a:schemeClr val="tx1"/>
          </a:solidFill>
          <a:latin typeface="+mn-lt"/>
          <a:ea typeface="ＭＳ Ｐゴシック" pitchFamily="39" charset="-128"/>
        </a:defRPr>
      </a:lvl4pPr>
      <a:lvl5pPr marL="1771650" indent="-228600" algn="l" rtl="0" eaLnBrk="0" fontAlgn="base" hangingPunct="0">
        <a:lnSpc>
          <a:spcPct val="95000"/>
        </a:lnSpc>
        <a:spcBef>
          <a:spcPct val="25000"/>
        </a:spcBef>
        <a:spcAft>
          <a:spcPct val="0"/>
        </a:spcAft>
        <a:buClr>
          <a:schemeClr val="accent1"/>
        </a:buClr>
        <a:buChar char="•"/>
        <a:defRPr sz="1600">
          <a:solidFill>
            <a:schemeClr val="tx1"/>
          </a:solidFill>
          <a:latin typeface="+mn-lt"/>
          <a:ea typeface="ＭＳ Ｐゴシック" pitchFamily="39" charset="-128"/>
        </a:defRPr>
      </a:lvl5pPr>
      <a:lvl6pPr marL="2228850" indent="-228600" algn="l" rtl="0" fontAlgn="base">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fontAlgn="base">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fontAlgn="base">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fontAlgn="base">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3096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9456"/>
            <a:ext cx="7886700" cy="446011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59463"/>
            <a:ext cx="2057400" cy="365125"/>
          </a:xfrm>
          <a:prstGeom prst="rect">
            <a:avLst/>
          </a:prstGeom>
        </p:spPr>
        <p:txBody>
          <a:bodyPr vert="horz" lIns="91440" tIns="45720" rIns="91440" bIns="0" rtlCol="0" anchor="b" anchorCtr="0"/>
          <a:lstStyle>
            <a:lvl1pPr algn="l">
              <a:defRPr sz="750">
                <a:solidFill>
                  <a:schemeClr val="bg1">
                    <a:lumMod val="50000"/>
                  </a:schemeClr>
                </a:solidFill>
              </a:defRPr>
            </a:lvl1pPr>
          </a:lstStyle>
          <a:p>
            <a:endParaRPr lang="en-US" dirty="0"/>
          </a:p>
        </p:txBody>
      </p:sp>
      <p:sp>
        <p:nvSpPr>
          <p:cNvPr id="5" name="Footer Placeholder 4"/>
          <p:cNvSpPr>
            <a:spLocks noGrp="1"/>
          </p:cNvSpPr>
          <p:nvPr>
            <p:ph type="ftr" sz="quarter" idx="3"/>
          </p:nvPr>
        </p:nvSpPr>
        <p:spPr>
          <a:xfrm>
            <a:off x="3028950" y="6259463"/>
            <a:ext cx="3086100" cy="365125"/>
          </a:xfrm>
          <a:prstGeom prst="rect">
            <a:avLst/>
          </a:prstGeom>
        </p:spPr>
        <p:txBody>
          <a:bodyPr vert="horz" lIns="91440" tIns="45720" rIns="91440" bIns="0" rtlCol="0" anchor="b" anchorCtr="0"/>
          <a:lstStyle>
            <a:lvl1pPr algn="ctr">
              <a:defRPr sz="75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6397395" y="6259463"/>
            <a:ext cx="1977541" cy="365125"/>
          </a:xfrm>
          <a:prstGeom prst="rect">
            <a:avLst/>
          </a:prstGeom>
        </p:spPr>
        <p:txBody>
          <a:bodyPr vert="horz" lIns="91440" tIns="45720" rIns="91440" bIns="0" rtlCol="0" anchor="b" anchorCtr="0"/>
          <a:lstStyle>
            <a:lvl1pPr algn="r">
              <a:defRPr sz="750" b="1">
                <a:solidFill>
                  <a:schemeClr val="tx2"/>
                </a:solidFill>
              </a:defRPr>
            </a:lvl1pPr>
          </a:lstStyle>
          <a:p>
            <a:fld id="{9640B329-5F7B-5743-AF59-8F5F8D00599F}" type="slidenum">
              <a:rPr lang="en-US" smtClean="0"/>
              <a:pPr/>
              <a:t>‹#›</a:t>
            </a:fld>
            <a:endParaRPr lang="en-US" dirty="0"/>
          </a:p>
        </p:txBody>
      </p:sp>
      <p:sp>
        <p:nvSpPr>
          <p:cNvPr id="7" name="fl" descr="General Business">
            <a:extLst>
              <a:ext uri="{FF2B5EF4-FFF2-40B4-BE49-F238E27FC236}">
                <a16:creationId xmlns:a16="http://schemas.microsoft.com/office/drawing/2014/main" id="{EAF674E2-7CF4-4C07-A65D-99604E340C8E}"/>
              </a:ext>
            </a:extLst>
          </p:cNvPr>
          <p:cNvSpPr txBox="1"/>
          <p:nvPr userDrawn="1"/>
        </p:nvSpPr>
        <p:spPr>
          <a:xfrm>
            <a:off x="0" y="653796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General Business</a:t>
            </a:r>
          </a:p>
        </p:txBody>
      </p:sp>
    </p:spTree>
    <p:extLst>
      <p:ext uri="{BB962C8B-B14F-4D97-AF65-F5344CB8AC3E}">
        <p14:creationId xmlns:p14="http://schemas.microsoft.com/office/powerpoint/2010/main" val="112569296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874" r:id="rId3"/>
  </p:sldLayoutIdLst>
  <p:hf sldNum="0" hdr="0" ftr="0" dt="0"/>
  <p:txStyles>
    <p:titleStyle>
      <a:lvl1pPr algn="l" defTabSz="685800" rtl="0" eaLnBrk="1" latinLnBrk="0" hangingPunct="1">
        <a:lnSpc>
          <a:spcPct val="90000"/>
        </a:lnSpc>
        <a:spcBef>
          <a:spcPct val="0"/>
        </a:spcBef>
        <a:buNone/>
        <a:defRPr sz="27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i="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23330"/>
          </a:xfrm>
          <a:prstGeom prst="rect">
            <a:avLst/>
          </a:prstGeom>
        </p:spPr>
        <p:txBody>
          <a:bodyPr vert="horz" lIns="0" tIns="0" rIns="0" bIns="0" rtlCol="0" anchor="t" anchorCtr="0">
            <a:noAutofit/>
          </a:bodyPr>
          <a:lstStyle/>
          <a:p>
            <a:r>
              <a:rPr lang="en-US" dirty="0"/>
              <a:t>Click to Enter One or </a:t>
            </a:r>
            <a:br>
              <a:rPr lang="en-US" dirty="0"/>
            </a:br>
            <a:r>
              <a:rPr lang="en-US" dirty="0"/>
              <a:t>Two-Line Slide Title</a:t>
            </a:r>
          </a:p>
        </p:txBody>
      </p:sp>
      <p:sp>
        <p:nvSpPr>
          <p:cNvPr id="3" name="Text Placeholder 2"/>
          <p:cNvSpPr>
            <a:spLocks noGrp="1"/>
          </p:cNvSpPr>
          <p:nvPr>
            <p:ph type="body" idx="1"/>
          </p:nvPr>
        </p:nvSpPr>
        <p:spPr>
          <a:xfrm>
            <a:off x="457200" y="1897389"/>
            <a:ext cx="8229600" cy="429768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p:nvSpPr>
        <p:spPr>
          <a:xfrm>
            <a:off x="457200" y="6513834"/>
            <a:ext cx="358138" cy="130805"/>
          </a:xfrm>
          <a:prstGeom prst="rect">
            <a:avLst/>
          </a:prstGeom>
          <a:noFill/>
        </p:spPr>
        <p:txBody>
          <a:bodyPr wrap="square" lIns="0" tIns="0" rIns="0" bIns="0" rtlCol="0">
            <a:spAutoFit/>
          </a:bodyPr>
          <a:lstStyle/>
          <a:p>
            <a:fld id="{6A80CFBF-9CAB-4605-9923-D5636131B333}" type="slidenum">
              <a:rPr lang="en-US" sz="850" kern="400" baseline="0" smtClean="0">
                <a:solidFill>
                  <a:schemeClr val="tx2"/>
                </a:solidFill>
                <a:latin typeface="Arial" panose="020B0604020202020204" pitchFamily="34" charset="0"/>
                <a:cs typeface="Arial" panose="020B0604020202020204" pitchFamily="34" charset="0"/>
              </a:rPr>
              <a:t>‹#›</a:t>
            </a:fld>
            <a:endParaRPr lang="en-US" sz="850" kern="400" baseline="0" dirty="0">
              <a:solidFill>
                <a:schemeClr val="tx2"/>
              </a:solidFill>
              <a:latin typeface="Arial" panose="020B0604020202020204" pitchFamily="34" charset="0"/>
              <a:cs typeface="Arial" panose="020B0604020202020204" pitchFamily="34" charset="0"/>
            </a:endParaRPr>
          </a:p>
        </p:txBody>
      </p:sp>
      <p:sp>
        <p:nvSpPr>
          <p:cNvPr id="4" name="Rectangle 3"/>
          <p:cNvSpPr/>
          <p:nvPr userDrawn="1"/>
        </p:nvSpPr>
        <p:spPr>
          <a:xfrm>
            <a:off x="0" y="0"/>
            <a:ext cx="9144000" cy="128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14" name="TextBox 13"/>
          <p:cNvSpPr txBox="1"/>
          <p:nvPr userDrawn="1"/>
        </p:nvSpPr>
        <p:spPr>
          <a:xfrm>
            <a:off x="863394" y="6513834"/>
            <a:ext cx="3657600" cy="130805"/>
          </a:xfrm>
          <a:prstGeom prst="rect">
            <a:avLst/>
          </a:prstGeom>
          <a:noFill/>
        </p:spPr>
        <p:txBody>
          <a:bodyPr wrap="square" lIns="0" tIns="0" rIns="0" bIns="0" rtlCol="0">
            <a:spAutoFit/>
          </a:bodyPr>
          <a:lstStyle/>
          <a:p>
            <a:pPr lvl="0"/>
            <a:r>
              <a:rPr lang="en-US" sz="850" kern="400" baseline="0" dirty="0">
                <a:solidFill>
                  <a:schemeClr val="tx2"/>
                </a:solidFill>
                <a:latin typeface="Arial" panose="020B0604020202020204" pitchFamily="34" charset="0"/>
                <a:cs typeface="Arial" panose="020B0604020202020204" pitchFamily="34" charset="0"/>
              </a:rPr>
              <a:t>/           © Harvard Pilgrim Health Care</a:t>
            </a:r>
          </a:p>
        </p:txBody>
      </p:sp>
      <p:sp>
        <p:nvSpPr>
          <p:cNvPr id="5" name="fl" descr="General Business">
            <a:extLst>
              <a:ext uri="{FF2B5EF4-FFF2-40B4-BE49-F238E27FC236}">
                <a16:creationId xmlns:a16="http://schemas.microsoft.com/office/drawing/2014/main" id="{3BC66E83-7250-4D54-8EB3-39B9510FD46E}"/>
              </a:ext>
            </a:extLst>
          </p:cNvPr>
          <p:cNvSpPr txBox="1"/>
          <p:nvPr userDrawn="1"/>
        </p:nvSpPr>
        <p:spPr>
          <a:xfrm>
            <a:off x="0" y="6537960"/>
            <a:ext cx="9144000" cy="130805"/>
          </a:xfrm>
          <a:prstGeom prst="rect">
            <a:avLst/>
          </a:prstGeom>
          <a:noFill/>
        </p:spPr>
        <p:txBody>
          <a:bodyPr vert="horz" wrap="square" lIns="0" tIns="0" rIns="0" bIns="0" rtlCol="0">
            <a:spAutoFit/>
          </a:bodyPr>
          <a:lstStyle/>
          <a:p>
            <a:pPr algn="l"/>
            <a:r>
              <a:rPr lang="en-US" sz="850" b="0" i="0" u="none" baseline="0">
                <a:solidFill>
                  <a:srgbClr val="000000"/>
                </a:solidFill>
                <a:latin typeface="Microsoft Sans Serif" panose="020B0604020202020204" pitchFamily="34" charset="0"/>
                <a:cs typeface="Arial" panose="020B0604020202020204" pitchFamily="34" charset="0"/>
              </a:rPr>
              <a:t>General Business</a:t>
            </a:r>
            <a:endParaRPr lang="en-US" sz="850" b="0" i="0" u="none" baseline="0" dirty="0" err="1">
              <a:solidFill>
                <a:srgbClr val="000000"/>
              </a:solidFill>
              <a:latin typeface="Microsoft Sans Serif"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10700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Lst>
  <p:hf sldNum="0" hdr="0" ftr="0" dt="0"/>
  <p:txStyles>
    <p:titleStyle>
      <a:lvl1pPr algn="l" defTabSz="914400" rtl="0" eaLnBrk="1" latinLnBrk="0" hangingPunct="1">
        <a:lnSpc>
          <a:spcPts val="3500"/>
        </a:lnSpc>
        <a:spcBef>
          <a:spcPct val="0"/>
        </a:spcBef>
        <a:buNone/>
        <a:defRPr sz="2500" kern="1200" baseline="0">
          <a:solidFill>
            <a:schemeClr val="tx1"/>
          </a:solidFill>
          <a:latin typeface="Arial Black" panose="020B0A04020102020204" pitchFamily="34" charset="0"/>
          <a:ea typeface="+mj-ea"/>
          <a:cs typeface="+mj-cs"/>
        </a:defRPr>
      </a:lvl1pPr>
    </p:titleStyle>
    <p:bodyStyle>
      <a:lvl1pPr marL="274320" indent="-274320" algn="l" defTabSz="914400" rtl="0" eaLnBrk="1" latinLnBrk="0" hangingPunct="1">
        <a:lnSpc>
          <a:spcPts val="2400"/>
        </a:lnSpc>
        <a:spcBef>
          <a:spcPts val="0"/>
        </a:spcBef>
        <a:spcAft>
          <a:spcPts val="1200"/>
        </a:spcAft>
        <a:buClr>
          <a:schemeClr val="accent1"/>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1pPr>
      <a:lvl2pPr marL="548640" indent="-274320" algn="l" defTabSz="914400" rtl="0" eaLnBrk="1" latinLnBrk="0" hangingPunct="1">
        <a:lnSpc>
          <a:spcPts val="2400"/>
        </a:lnSpc>
        <a:spcBef>
          <a:spcPts val="0"/>
        </a:spcBef>
        <a:spcAft>
          <a:spcPts val="1200"/>
        </a:spcAft>
        <a:buClr>
          <a:schemeClr val="tx1"/>
        </a:buClr>
        <a:buFont typeface="Corbel" panose="020B0503020204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2pPr>
      <a:lvl3pPr marL="822960" indent="-274320" algn="l" defTabSz="914400" rtl="0" eaLnBrk="1" latinLnBrk="0" hangingPunct="1">
        <a:lnSpc>
          <a:spcPts val="2400"/>
        </a:lnSpc>
        <a:spcBef>
          <a:spcPts val="0"/>
        </a:spcBef>
        <a:spcAft>
          <a:spcPts val="1200"/>
        </a:spcAft>
        <a:buClr>
          <a:schemeClr val="tx1"/>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3pPr>
      <a:lvl4pPr marL="1097280" indent="-274320" algn="l" defTabSz="914400" rtl="0" eaLnBrk="1" latinLnBrk="0" hangingPunct="1">
        <a:lnSpc>
          <a:spcPts val="2400"/>
        </a:lnSpc>
        <a:spcBef>
          <a:spcPts val="0"/>
        </a:spcBef>
        <a:spcAft>
          <a:spcPts val="1200"/>
        </a:spcAft>
        <a:buClr>
          <a:schemeClr val="accent1"/>
        </a:buClr>
        <a:buFont typeface="Corbel" panose="020B0503020204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4pPr>
      <a:lvl5pPr marL="1371600" indent="-274320" algn="l" defTabSz="914400" rtl="0" eaLnBrk="1" latinLnBrk="0" hangingPunct="1">
        <a:lnSpc>
          <a:spcPts val="2400"/>
        </a:lnSpc>
        <a:spcBef>
          <a:spcPts val="0"/>
        </a:spcBef>
        <a:spcAft>
          <a:spcPts val="1200"/>
        </a:spcAft>
        <a:buClr>
          <a:schemeClr val="bg2"/>
        </a:buClr>
        <a:buFont typeface="Arial" panose="020B0604020202020204" pitchFamily="34" charset="0"/>
        <a:buChar char="•"/>
        <a:defRPr sz="1800" kern="400" baseline="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47D8FD-2235-485B-95E1-2EBD5AB47AAD}"/>
              </a:ext>
            </a:extLst>
          </p:cNvPr>
          <p:cNvSpPr>
            <a:spLocks noGrp="1"/>
          </p:cNvSpPr>
          <p:nvPr>
            <p:ph type="title"/>
          </p:nvPr>
        </p:nvSpPr>
        <p:spPr>
          <a:xfrm>
            <a:off x="324000" y="432000"/>
            <a:ext cx="8505000" cy="432000"/>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a16="http://schemas.microsoft.com/office/drawing/2014/main" id="{99F4A233-446A-4EDA-9622-BBF0631DFEFF}"/>
              </a:ext>
            </a:extLst>
          </p:cNvPr>
          <p:cNvSpPr>
            <a:spLocks noGrp="1"/>
          </p:cNvSpPr>
          <p:nvPr>
            <p:ph type="body" idx="1"/>
          </p:nvPr>
        </p:nvSpPr>
        <p:spPr>
          <a:xfrm>
            <a:off x="324000" y="1728000"/>
            <a:ext cx="8505000" cy="4351338"/>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Rectangle 7">
            <a:extLst>
              <a:ext uri="{FF2B5EF4-FFF2-40B4-BE49-F238E27FC236}">
                <a16:creationId xmlns:a16="http://schemas.microsoft.com/office/drawing/2014/main" id="{00ED0A63-77FF-4992-99DD-A09E96E22ACC}"/>
              </a:ext>
            </a:extLst>
          </p:cNvPr>
          <p:cNvSpPr/>
          <p:nvPr userDrawn="1"/>
        </p:nvSpPr>
        <p:spPr>
          <a:xfrm>
            <a:off x="0" y="6786564"/>
            <a:ext cx="8828999" cy="7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Rectangle 9">
            <a:extLst>
              <a:ext uri="{FF2B5EF4-FFF2-40B4-BE49-F238E27FC236}">
                <a16:creationId xmlns:a16="http://schemas.microsoft.com/office/drawing/2014/main" id="{96335A3F-070E-4B0E-A4FA-9B3279A2897C}"/>
              </a:ext>
            </a:extLst>
          </p:cNvPr>
          <p:cNvSpPr/>
          <p:nvPr userDrawn="1"/>
        </p:nvSpPr>
        <p:spPr>
          <a:xfrm>
            <a:off x="8828999" y="6786564"/>
            <a:ext cx="315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6" name="TextBox 5">
            <a:extLst>
              <a:ext uri="{FF2B5EF4-FFF2-40B4-BE49-F238E27FC236}">
                <a16:creationId xmlns:a16="http://schemas.microsoft.com/office/drawing/2014/main" id="{A2F225B3-C239-4656-A970-EED5681CD731}"/>
              </a:ext>
            </a:extLst>
          </p:cNvPr>
          <p:cNvSpPr txBox="1"/>
          <p:nvPr userDrawn="1"/>
        </p:nvSpPr>
        <p:spPr>
          <a:xfrm>
            <a:off x="6031924" y="6365364"/>
            <a:ext cx="2650967" cy="429969"/>
          </a:xfrm>
          <a:prstGeom prst="rect">
            <a:avLst/>
          </a:prstGeom>
          <a:noFill/>
        </p:spPr>
        <p:txBody>
          <a:bodyPr wrap="square" lIns="0" tIns="0" rIns="0" bIns="0" rtlCol="0" anchor="ctr" anchorCtr="0">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65000"/>
                  </a:prstClr>
                </a:solidFill>
                <a:effectLst/>
                <a:uLnTx/>
                <a:uFillTx/>
                <a:latin typeface="Tahoma"/>
                <a:ea typeface="+mn-ea"/>
                <a:cs typeface="+mn-cs"/>
              </a:rPr>
              <a:t>MyHealthMath, Inc. – Proprietary &amp; Confidential</a:t>
            </a:r>
          </a:p>
        </p:txBody>
      </p:sp>
      <p:sp>
        <p:nvSpPr>
          <p:cNvPr id="4" name="fl" descr="General Business">
            <a:extLst>
              <a:ext uri="{FF2B5EF4-FFF2-40B4-BE49-F238E27FC236}">
                <a16:creationId xmlns:a16="http://schemas.microsoft.com/office/drawing/2014/main" id="{EC88E01F-59F9-43F3-BD5B-B4B3B4F0DF29}"/>
              </a:ext>
            </a:extLst>
          </p:cNvPr>
          <p:cNvSpPr txBox="1"/>
          <p:nvPr userDrawn="1"/>
        </p:nvSpPr>
        <p:spPr>
          <a:xfrm>
            <a:off x="0" y="653796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General Business</a:t>
            </a:r>
          </a:p>
        </p:txBody>
      </p:sp>
    </p:spTree>
    <p:extLst>
      <p:ext uri="{BB962C8B-B14F-4D97-AF65-F5344CB8AC3E}">
        <p14:creationId xmlns:p14="http://schemas.microsoft.com/office/powerpoint/2010/main" val="70406983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 id="2147483814" r:id="rId26"/>
    <p:sldLayoutId id="2147483815" r:id="rId27"/>
    <p:sldLayoutId id="2147483816" r:id="rId28"/>
    <p:sldLayoutId id="2147483817" r:id="rId29"/>
    <p:sldLayoutId id="2147483871" r:id="rId30"/>
    <p:sldLayoutId id="2147483872" r:id="rId31"/>
    <p:sldLayoutId id="2147483873" r:id="rId32"/>
  </p:sldLayoutIdLst>
  <p:hf sldNum="0" hdr="0" ftr="0" dt="0"/>
  <p:txStyles>
    <p:titleStyle>
      <a:lvl1pPr algn="l" defTabSz="685800" rtl="0" eaLnBrk="1" latinLnBrk="0" hangingPunct="1">
        <a:lnSpc>
          <a:spcPct val="90000"/>
        </a:lnSpc>
        <a:spcBef>
          <a:spcPct val="0"/>
        </a:spcBef>
        <a:buNone/>
        <a:defRPr sz="2400" kern="1200" spc="-113">
          <a:solidFill>
            <a:schemeClr val="tx1">
              <a:lumMod val="75000"/>
              <a:lumOff val="25000"/>
            </a:schemeClr>
          </a:solidFill>
          <a:latin typeface="+mj-lt"/>
          <a:ea typeface="+mj-ea"/>
          <a:cs typeface="+mj-cs"/>
        </a:defRPr>
      </a:lvl1pPr>
    </p:titleStyle>
    <p:bodyStyle>
      <a:lvl1pPr marL="200025" indent="-200025" algn="l" defTabSz="685800" rtl="0" eaLnBrk="1" latinLnBrk="0" hangingPunct="1">
        <a:lnSpc>
          <a:spcPct val="100000"/>
        </a:lnSpc>
        <a:spcBef>
          <a:spcPts val="750"/>
        </a:spcBef>
        <a:spcAft>
          <a:spcPts val="375"/>
        </a:spcAft>
        <a:buClr>
          <a:schemeClr val="accent1"/>
        </a:buClr>
        <a:buFont typeface="Arial" panose="020B0604020202020204" pitchFamily="34" charset="0"/>
        <a:buChar char="○"/>
        <a:defRPr sz="1350" kern="1200">
          <a:solidFill>
            <a:schemeClr val="tx2"/>
          </a:solidFill>
          <a:latin typeface="+mn-lt"/>
          <a:ea typeface="+mn-ea"/>
          <a:cs typeface="+mn-cs"/>
        </a:defRPr>
      </a:lvl1pPr>
      <a:lvl2pPr marL="407194" indent="-207169" algn="l" defTabSz="685800" rtl="0" eaLnBrk="1" latinLnBrk="0" hangingPunct="1">
        <a:lnSpc>
          <a:spcPct val="100000"/>
        </a:lnSpc>
        <a:spcBef>
          <a:spcPts val="375"/>
        </a:spcBef>
        <a:spcAft>
          <a:spcPts val="375"/>
        </a:spcAft>
        <a:buFont typeface="Arial" panose="020B0604020202020204" pitchFamily="34" charset="0"/>
        <a:buChar char="•"/>
        <a:defRPr sz="1200" kern="1200">
          <a:solidFill>
            <a:schemeClr val="tx2"/>
          </a:solidFill>
          <a:latin typeface="+mn-lt"/>
          <a:ea typeface="+mn-ea"/>
          <a:cs typeface="+mn-cs"/>
        </a:defRPr>
      </a:lvl2pPr>
      <a:lvl3pPr marL="607219" indent="-200025" algn="l" defTabSz="685800" rtl="0" eaLnBrk="1" latinLnBrk="0" hangingPunct="1">
        <a:lnSpc>
          <a:spcPct val="100000"/>
        </a:lnSpc>
        <a:spcBef>
          <a:spcPts val="375"/>
        </a:spcBef>
        <a:spcAft>
          <a:spcPts val="375"/>
        </a:spcAft>
        <a:buFont typeface="Arial" panose="020B0604020202020204" pitchFamily="34" charset="0"/>
        <a:buChar char="•"/>
        <a:defRPr sz="1200" kern="1200">
          <a:solidFill>
            <a:schemeClr val="tx2"/>
          </a:solidFill>
          <a:latin typeface="+mn-lt"/>
          <a:ea typeface="+mn-ea"/>
          <a:cs typeface="+mn-cs"/>
        </a:defRPr>
      </a:lvl3pPr>
      <a:lvl4pPr marL="807244" indent="-200025" algn="l" defTabSz="685800" rtl="0" eaLnBrk="1" latinLnBrk="0" hangingPunct="1">
        <a:lnSpc>
          <a:spcPct val="100000"/>
        </a:lnSpc>
        <a:spcBef>
          <a:spcPts val="375"/>
        </a:spcBef>
        <a:spcAft>
          <a:spcPts val="375"/>
        </a:spcAft>
        <a:buFont typeface="Arial" panose="020B0604020202020204" pitchFamily="34" charset="0"/>
        <a:buChar char="•"/>
        <a:defRPr sz="1050" kern="1200">
          <a:solidFill>
            <a:schemeClr val="tx2"/>
          </a:solidFill>
          <a:latin typeface="+mn-lt"/>
          <a:ea typeface="+mn-ea"/>
          <a:cs typeface="+mn-cs"/>
        </a:defRPr>
      </a:lvl4pPr>
      <a:lvl5pPr marL="1007269" indent="-200025" algn="l" defTabSz="685800" rtl="0" eaLnBrk="1" latinLnBrk="0" hangingPunct="1">
        <a:lnSpc>
          <a:spcPct val="100000"/>
        </a:lnSpc>
        <a:spcBef>
          <a:spcPts val="375"/>
        </a:spcBef>
        <a:spcAft>
          <a:spcPts val="375"/>
        </a:spcAft>
        <a:buFont typeface="Arial" panose="020B0604020202020204" pitchFamily="34" charset="0"/>
        <a:buChar char="•"/>
        <a:defRPr sz="9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123859"/>
            <a:ext cx="914400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srgbClr val="00AAC6"/>
              </a:solidFill>
              <a:latin typeface="Arial" panose="020B0604020202020204" pitchFamily="34" charset="0"/>
            </a:endParaRPr>
          </a:p>
        </p:txBody>
      </p:sp>
      <p:sp>
        <p:nvSpPr>
          <p:cNvPr id="2" name="Title Placeholder 1"/>
          <p:cNvSpPr>
            <a:spLocks noGrp="1"/>
          </p:cNvSpPr>
          <p:nvPr>
            <p:ph type="title"/>
          </p:nvPr>
        </p:nvSpPr>
        <p:spPr>
          <a:xfrm>
            <a:off x="457200" y="243842"/>
            <a:ext cx="8229600" cy="615553"/>
          </a:xfrm>
          <a:prstGeom prst="rect">
            <a:avLst/>
          </a:prstGeom>
        </p:spPr>
        <p:txBody>
          <a:bodyPr vert="horz" wrap="square" lIns="91440" tIns="91440" rIns="91440" bIns="91440" rtlCol="0" anchor="t" anchorCtr="0">
            <a:spAutoFit/>
          </a:bodyPr>
          <a:lstStyle/>
          <a:p>
            <a:endParaRPr lang="en-US"/>
          </a:p>
        </p:txBody>
      </p:sp>
      <p:sp>
        <p:nvSpPr>
          <p:cNvPr id="3" name="Text Placeholder 2"/>
          <p:cNvSpPr>
            <a:spLocks noGrp="1"/>
          </p:cNvSpPr>
          <p:nvPr>
            <p:ph type="body" idx="1"/>
          </p:nvPr>
        </p:nvSpPr>
        <p:spPr>
          <a:xfrm>
            <a:off x="457200" y="1584960"/>
            <a:ext cx="82296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41394" y="6307057"/>
            <a:ext cx="375073" cy="365125"/>
          </a:xfrm>
          <a:prstGeom prst="rect">
            <a:avLst/>
          </a:prstGeom>
        </p:spPr>
        <p:txBody>
          <a:bodyPr vert="horz" lIns="91440" tIns="45720" rIns="91440" bIns="45720" rtlCol="0" anchor="ctr"/>
          <a:lstStyle>
            <a:lvl1pPr algn="l">
              <a:defRPr sz="900" b="0" i="0">
                <a:solidFill>
                  <a:schemeClr val="bg1"/>
                </a:solidFill>
                <a:latin typeface="Arial" panose="020B0604020202020204" pitchFamily="34" charset="0"/>
              </a:defRPr>
            </a:lvl1pPr>
          </a:lstStyle>
          <a:p>
            <a:fld id="{9DB2B9AF-7C7A-ED4B-8B47-5EFC4C7403E8}" type="slidenum">
              <a:rPr lang="en-US" smtClean="0"/>
              <a:pPr/>
              <a:t>‹#›</a:t>
            </a:fld>
            <a:endParaRPr lang="en-US"/>
          </a:p>
        </p:txBody>
      </p:sp>
      <p:pic>
        <p:nvPicPr>
          <p:cNvPr id="10" name="Picture 9">
            <a:extLst>
              <a:ext uri="{FF2B5EF4-FFF2-40B4-BE49-F238E27FC236}">
                <a16:creationId xmlns:a16="http://schemas.microsoft.com/office/drawing/2014/main" id="{17A996A8-7C30-284C-B616-6D5581931DF3}"/>
              </a:ext>
            </a:extLst>
          </p:cNvPr>
          <p:cNvPicPr>
            <a:picLocks noChangeAspect="1"/>
          </p:cNvPicPr>
          <p:nvPr userDrawn="1"/>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7327757" y="6374439"/>
            <a:ext cx="1371600" cy="292608"/>
          </a:xfrm>
          <a:prstGeom prst="rect">
            <a:avLst/>
          </a:prstGeom>
        </p:spPr>
      </p:pic>
    </p:spTree>
    <p:extLst>
      <p:ext uri="{BB962C8B-B14F-4D97-AF65-F5344CB8AC3E}">
        <p14:creationId xmlns:p14="http://schemas.microsoft.com/office/powerpoint/2010/main" val="225742724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Lst>
  <p:hf sldNum="0" hdr="0" ftr="0" dt="0"/>
  <p:txStyles>
    <p:titleStyle>
      <a:lvl1pPr algn="l" defTabSz="457189" rtl="0" eaLnBrk="1" latinLnBrk="0" hangingPunct="1">
        <a:spcBef>
          <a:spcPct val="0"/>
        </a:spcBef>
        <a:buNone/>
        <a:defRPr sz="2800" b="1" i="0" kern="1200">
          <a:solidFill>
            <a:schemeClr val="tx2"/>
          </a:solidFill>
          <a:latin typeface="+mj-lt"/>
          <a:ea typeface="+mj-ea"/>
          <a:cs typeface="+mj-cs"/>
        </a:defRPr>
      </a:lvl1pPr>
    </p:titleStyle>
    <p:bodyStyle>
      <a:lvl1pPr marL="256025" indent="-256025" algn="l" defTabSz="457189" rtl="0" eaLnBrk="1" latinLnBrk="0" hangingPunct="1">
        <a:spcBef>
          <a:spcPts val="1000"/>
        </a:spcBef>
        <a:buFont typeface="Wingdings" pitchFamily="2" charset="2"/>
        <a:buChar char="§"/>
        <a:defRPr sz="2000" b="0" i="0" kern="1200">
          <a:solidFill>
            <a:schemeClr val="tx1"/>
          </a:solidFill>
          <a:latin typeface="+mn-lt"/>
          <a:ea typeface="+mn-ea"/>
          <a:cs typeface="+mn-cs"/>
        </a:defRPr>
      </a:lvl1pPr>
      <a:lvl2pPr marL="742931" indent="-285743" algn="l" defTabSz="457189" rtl="0" eaLnBrk="1" latinLnBrk="0" hangingPunct="1">
        <a:spcBef>
          <a:spcPts val="1000"/>
        </a:spcBef>
        <a:buFont typeface="Wingdings" pitchFamily="2" charset="2"/>
        <a:buChar char="§"/>
        <a:defRPr sz="1800" b="0" i="0" kern="1200">
          <a:solidFill>
            <a:schemeClr val="tx1"/>
          </a:solidFill>
          <a:latin typeface="+mn-lt"/>
          <a:ea typeface="+mn-ea"/>
          <a:cs typeface="+mn-cs"/>
        </a:defRPr>
      </a:lvl2pPr>
      <a:lvl3pPr marL="1142972" indent="-228594" algn="l" defTabSz="457189" rtl="0" eaLnBrk="1" latinLnBrk="0" hangingPunct="1">
        <a:spcBef>
          <a:spcPts val="1000"/>
        </a:spcBef>
        <a:buFont typeface="Wingdings" pitchFamily="2" charset="2"/>
        <a:buChar char="§"/>
        <a:defRPr sz="1600" b="0" i="0" kern="1200">
          <a:solidFill>
            <a:schemeClr val="tx1"/>
          </a:solidFill>
          <a:latin typeface="+mn-lt"/>
          <a:ea typeface="+mn-ea"/>
          <a:cs typeface="+mn-cs"/>
        </a:defRPr>
      </a:lvl3pPr>
      <a:lvl4pPr marL="1600160" indent="-228594" algn="l" defTabSz="457189" rtl="0" eaLnBrk="1" latinLnBrk="0" hangingPunct="1">
        <a:spcBef>
          <a:spcPts val="1000"/>
        </a:spcBef>
        <a:buFont typeface="Wingdings" pitchFamily="2" charset="2"/>
        <a:buChar char="§"/>
        <a:defRPr sz="1600" b="0" i="0" kern="1200">
          <a:solidFill>
            <a:schemeClr val="tx1"/>
          </a:solidFill>
          <a:latin typeface="+mn-lt"/>
          <a:ea typeface="+mn-ea"/>
          <a:cs typeface="+mn-cs"/>
        </a:defRPr>
      </a:lvl4pPr>
      <a:lvl5pPr marL="2057348" indent="-228594" algn="l" defTabSz="457189" rtl="0" eaLnBrk="1" latinLnBrk="0" hangingPunct="1">
        <a:spcBef>
          <a:spcPts val="1000"/>
        </a:spcBef>
        <a:buFont typeface="Wingdings" pitchFamily="2" charset="2"/>
        <a:buChar char="§"/>
        <a:defRPr sz="1600" b="0" i="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www.harvardpilgrim.org/coronavirus"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107.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99.xml"/><Relationship Id="rId6" Type="http://schemas.microsoft.com/office/2007/relationships/hdphoto" Target="../media/hdphoto2.wdp"/><Relationship Id="rId11" Type="http://schemas.openxmlformats.org/officeDocument/2006/relationships/image" Target="../media/image31.png"/><Relationship Id="rId5" Type="http://schemas.openxmlformats.org/officeDocument/2006/relationships/image" Target="../media/image2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95.xml"/><Relationship Id="rId4" Type="http://schemas.openxmlformats.org/officeDocument/2006/relationships/image" Target="../media/image35.sv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90.xml"/><Relationship Id="rId5" Type="http://schemas.openxmlformats.org/officeDocument/2006/relationships/image" Target="../media/image39.jpe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hyperlink" Target="http://www.myhealthmath.com/kingphilip2022" TargetMode="External"/><Relationship Id="rId2" Type="http://schemas.openxmlformats.org/officeDocument/2006/relationships/notesSlide" Target="../notesSlides/notesSlide18.xml"/><Relationship Id="rId1" Type="http://schemas.openxmlformats.org/officeDocument/2006/relationships/slideLayout" Target="../slideLayouts/slideLayout9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image" Target="../media/image22.jpe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4100036"/>
            <a:ext cx="5212080" cy="673671"/>
          </a:xfrm>
        </p:spPr>
        <p:txBody>
          <a:bodyPr/>
          <a:lstStyle/>
          <a:p>
            <a:r>
              <a:rPr lang="en-US" dirty="0"/>
              <a:t>Experience Matters</a:t>
            </a:r>
          </a:p>
        </p:txBody>
      </p:sp>
      <p:sp>
        <p:nvSpPr>
          <p:cNvPr id="6" name="Subtitle 5"/>
          <p:cNvSpPr>
            <a:spLocks noGrp="1"/>
          </p:cNvSpPr>
          <p:nvPr>
            <p:ph type="subTitle" idx="1"/>
          </p:nvPr>
        </p:nvSpPr>
        <p:spPr>
          <a:xfrm>
            <a:off x="457200" y="4755776"/>
            <a:ext cx="4527176" cy="654424"/>
          </a:xfrm>
        </p:spPr>
        <p:txBody>
          <a:bodyPr/>
          <a:lstStyle/>
          <a:p>
            <a:r>
              <a:rPr lang="en-US" sz="2000" dirty="0"/>
              <a:t>When it comes to driving better health and curbing costs.</a:t>
            </a:r>
          </a:p>
        </p:txBody>
      </p:sp>
      <p:sp>
        <p:nvSpPr>
          <p:cNvPr id="7" name="Text Placeholder 6"/>
          <p:cNvSpPr>
            <a:spLocks noGrp="1"/>
          </p:cNvSpPr>
          <p:nvPr>
            <p:ph type="body" sz="quarter" idx="11"/>
          </p:nvPr>
        </p:nvSpPr>
        <p:spPr>
          <a:xfrm>
            <a:off x="457200" y="5669280"/>
            <a:ext cx="5212080" cy="673670"/>
          </a:xfrm>
        </p:spPr>
        <p:txBody>
          <a:bodyPr/>
          <a:lstStyle/>
          <a:p>
            <a:r>
              <a:rPr lang="en-US" sz="2400" dirty="0">
                <a:solidFill>
                  <a:schemeClr val="tx1"/>
                </a:solidFill>
                <a:latin typeface="+mn-lt"/>
              </a:rPr>
              <a:t>King Philip Regional School District</a:t>
            </a:r>
          </a:p>
          <a:p>
            <a:r>
              <a:rPr lang="en-US" sz="2400" dirty="0">
                <a:solidFill>
                  <a:schemeClr val="tx1"/>
                </a:solidFill>
                <a:latin typeface="+mn-lt"/>
              </a:rPr>
              <a:t>May 2, 2022</a:t>
            </a:r>
          </a:p>
        </p:txBody>
      </p:sp>
      <p:pic>
        <p:nvPicPr>
          <p:cNvPr id="8" name="Picture 7">
            <a:extLst>
              <a:ext uri="{FF2B5EF4-FFF2-40B4-BE49-F238E27FC236}">
                <a16:creationId xmlns:a16="http://schemas.microsoft.com/office/drawing/2014/main" id="{9CBAACA7-0F72-4C97-8337-52C04AAA8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944" y="4191000"/>
            <a:ext cx="1905000" cy="1905000"/>
          </a:xfrm>
          <a:prstGeom prst="rect">
            <a:avLst/>
          </a:prstGeom>
        </p:spPr>
      </p:pic>
    </p:spTree>
    <p:extLst>
      <p:ext uri="{BB962C8B-B14F-4D97-AF65-F5344CB8AC3E}">
        <p14:creationId xmlns:p14="http://schemas.microsoft.com/office/powerpoint/2010/main" val="46379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5316" name="Group 324"/>
          <p:cNvGraphicFramePr>
            <a:graphicFrameLocks noGrp="1"/>
          </p:cNvGraphicFramePr>
          <p:nvPr>
            <p:extLst>
              <p:ext uri="{D42A27DB-BD31-4B8C-83A1-F6EECF244321}">
                <p14:modId xmlns:p14="http://schemas.microsoft.com/office/powerpoint/2010/main" val="1853570870"/>
              </p:ext>
            </p:extLst>
          </p:nvPr>
        </p:nvGraphicFramePr>
        <p:xfrm>
          <a:off x="0" y="1107006"/>
          <a:ext cx="9144000" cy="5085218"/>
        </p:xfrm>
        <a:graphic>
          <a:graphicData uri="http://schemas.openxmlformats.org/drawingml/2006/table">
            <a:tbl>
              <a:tblPr/>
              <a:tblGrid>
                <a:gridCol w="2848020">
                  <a:extLst>
                    <a:ext uri="{9D8B030D-6E8A-4147-A177-3AD203B41FA5}">
                      <a16:colId xmlns:a16="http://schemas.microsoft.com/office/drawing/2014/main" val="20000"/>
                    </a:ext>
                  </a:extLst>
                </a:gridCol>
                <a:gridCol w="3201917">
                  <a:extLst>
                    <a:ext uri="{9D8B030D-6E8A-4147-A177-3AD203B41FA5}">
                      <a16:colId xmlns:a16="http://schemas.microsoft.com/office/drawing/2014/main" val="20001"/>
                    </a:ext>
                  </a:extLst>
                </a:gridCol>
                <a:gridCol w="3094063">
                  <a:extLst>
                    <a:ext uri="{9D8B030D-6E8A-4147-A177-3AD203B41FA5}">
                      <a16:colId xmlns:a16="http://schemas.microsoft.com/office/drawing/2014/main" val="20002"/>
                    </a:ext>
                  </a:extLst>
                </a:gridCol>
              </a:tblGrid>
              <a:tr h="282655">
                <a:tc rowSpan="2">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050" b="1" i="0" u="none" strike="noStrike" cap="none" normalizeH="0" baseline="0" dirty="0">
                          <a:ln>
                            <a:noFill/>
                          </a:ln>
                          <a:solidFill>
                            <a:schemeClr val="tx1"/>
                          </a:solidFill>
                          <a:effectLst/>
                          <a:latin typeface="Tahoma" pitchFamily="34" charset="0"/>
                          <a:ea typeface="Tahoma" pitchFamily="34" charset="0"/>
                          <a:cs typeface="Tahoma" pitchFamily="34" charset="0"/>
                        </a:rPr>
                        <a:t>Benefit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PPO Best Buy HSA</a:t>
                      </a:r>
                      <a:endParaRPr kumimoji="0" lang="en-US" sz="1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DFAA4">
                            <a:gamma/>
                            <a:shade val="46275"/>
                            <a:invGamma/>
                          </a:srgbClr>
                        </a:gs>
                        <a:gs pos="50000">
                          <a:srgbClr val="DDFAA4"/>
                        </a:gs>
                        <a:gs pos="100000">
                          <a:srgbClr val="DDFAA4">
                            <a:gamma/>
                            <a:shade val="46275"/>
                            <a:invGamma/>
                          </a:srgbClr>
                        </a:gs>
                      </a:gsLst>
                      <a:lin ang="5400000" scaled="1"/>
                    </a:gradFill>
                  </a:tcPr>
                </a:tc>
                <a:tc hMerge="1">
                  <a:txBody>
                    <a:bodyPr/>
                    <a:lstStyle/>
                    <a:p>
                      <a:endParaRPr lang="en-US"/>
                    </a:p>
                  </a:txBody>
                  <a:tcPr/>
                </a:tc>
                <a:extLst>
                  <a:ext uri="{0D108BD9-81ED-4DB2-BD59-A6C34878D82A}">
                    <a16:rowId xmlns:a16="http://schemas.microsoft.com/office/drawing/2014/main" val="10000"/>
                  </a:ext>
                </a:extLst>
              </a:tr>
              <a:tr h="292069">
                <a:tc vMerge="1">
                  <a:txBody>
                    <a:bodyPr/>
                    <a:lstStyle/>
                    <a:p>
                      <a:endParaRPr lang="en-US"/>
                    </a:p>
                  </a:txBody>
                  <a:tcPr/>
                </a:tc>
                <a:tc>
                  <a:txBody>
                    <a:bodyPr/>
                    <a:lstStyle/>
                    <a:p>
                      <a:pPr marL="0" marR="0" lvl="0" indent="0" algn="ctr" defTabSz="8001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rgbClr val="CC0000"/>
                          </a:solidFill>
                          <a:effectLst/>
                          <a:latin typeface="Tahoma" pitchFamily="34" charset="0"/>
                          <a:ea typeface="Tahoma" pitchFamily="34" charset="0"/>
                          <a:cs typeface="Tahoma" pitchFamily="34" charset="0"/>
                        </a:rPr>
                        <a:t>In-Network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rgbClr val="CC0000"/>
                          </a:solidFill>
                          <a:effectLst/>
                          <a:latin typeface="Tahoma" pitchFamily="34" charset="0"/>
                          <a:ea typeface="Tahoma" pitchFamily="34" charset="0"/>
                          <a:cs typeface="Tahoma" pitchFamily="34" charset="0"/>
                        </a:rPr>
                        <a:t>Out-of-Network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3924">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PCP Non-Routine Visits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Deductible then covered at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20% co-insurance after deductible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2"/>
                  </a:ext>
                </a:extLst>
              </a:tr>
              <a:tr h="333597">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Routine Annual Exam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$0 cost share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20% co-insurance after deductible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3"/>
                  </a:ext>
                </a:extLst>
              </a:tr>
              <a:tr h="347245">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Specialist Visits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Deductible then covered at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20% co-insurance after deductible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4"/>
                  </a:ext>
                </a:extLst>
              </a:tr>
              <a:tr h="378959">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Annual Deductible (PY)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050" b="1" i="0" u="none" strike="noStrike" cap="none" normalizeH="0" baseline="0" dirty="0">
                          <a:ln>
                            <a:noFill/>
                          </a:ln>
                          <a:solidFill>
                            <a:schemeClr val="tx1"/>
                          </a:solidFill>
                          <a:effectLst/>
                          <a:latin typeface="Tahoma" pitchFamily="34" charset="0"/>
                          <a:ea typeface="Tahoma" pitchFamily="34" charset="0"/>
                          <a:cs typeface="Tahoma" pitchFamily="34" charset="0"/>
                        </a:rPr>
                        <a:t>$1,500 per Individual - $3,000 per Family (not combined with OON)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050" b="1" i="0" u="none" strike="noStrike" cap="none" normalizeH="0" baseline="0" dirty="0">
                          <a:ln>
                            <a:noFill/>
                          </a:ln>
                          <a:solidFill>
                            <a:schemeClr val="tx1"/>
                          </a:solidFill>
                          <a:effectLst/>
                          <a:latin typeface="Tahoma" pitchFamily="34" charset="0"/>
                          <a:ea typeface="Tahoma" pitchFamily="34" charset="0"/>
                          <a:cs typeface="Tahoma" pitchFamily="34" charset="0"/>
                        </a:rPr>
                        <a:t>$1,500 per Individual - $3,000 per Family (not combined with In-Network)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5"/>
                  </a:ext>
                </a:extLst>
              </a:tr>
              <a:tr h="347245">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Chiropractic Benefit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Deductible then covered at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20% co-insurance after deductible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6"/>
                  </a:ext>
                </a:extLst>
              </a:tr>
              <a:tr h="333597">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Emergency Room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Deductible then covered at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20% co-insurance after deductible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7"/>
                  </a:ext>
                </a:extLst>
              </a:tr>
              <a:tr h="281846">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Hospital Inpatient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Deductible then covered at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20% co-insurance after deductible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8"/>
                  </a:ext>
                </a:extLst>
              </a:tr>
              <a:tr h="315086">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Day Surgery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Deductible then covered at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20% co-insurance after deductible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9"/>
                  </a:ext>
                </a:extLst>
              </a:tr>
              <a:tr h="304786">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100" b="1" i="0" u="none" strike="noStrike" cap="none" normalizeH="0" baseline="0" dirty="0">
                          <a:ln>
                            <a:noFill/>
                          </a:ln>
                          <a:solidFill>
                            <a:schemeClr val="tx1"/>
                          </a:solidFill>
                          <a:effectLst/>
                          <a:latin typeface="Tahoma" pitchFamily="34" charset="0"/>
                          <a:ea typeface="Tahoma" pitchFamily="34" charset="0"/>
                          <a:cs typeface="Tahoma" pitchFamily="34" charset="0"/>
                        </a:rPr>
                        <a:t>High Tech Imaging (MRI, CAT, PET)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Deductible then covered at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20% co-insurance after deductible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0"/>
                  </a:ext>
                </a:extLst>
              </a:tr>
              <a:tr h="677964">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Retail Prescription co-pays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050" b="1" i="0" u="none" strike="noStrike" cap="none" normalizeH="0" baseline="0" dirty="0">
                          <a:ln>
                            <a:noFill/>
                          </a:ln>
                          <a:solidFill>
                            <a:srgbClr val="FF0000"/>
                          </a:solidFill>
                          <a:effectLst/>
                          <a:latin typeface="Tahoma" pitchFamily="34" charset="0"/>
                          <a:ea typeface="Tahoma" pitchFamily="34" charset="0"/>
                          <a:cs typeface="Tahoma" pitchFamily="34" charset="0"/>
                        </a:rPr>
                        <a:t>Subject to deductible except for                 preventive RX then:</a:t>
                      </a:r>
                    </a:p>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050" b="1" i="0" u="none" strike="noStrike" cap="none" normalizeH="0" baseline="0" dirty="0">
                          <a:ln>
                            <a:noFill/>
                          </a:ln>
                          <a:solidFill>
                            <a:schemeClr val="tx1"/>
                          </a:solidFill>
                          <a:effectLst/>
                          <a:latin typeface="Tahoma" pitchFamily="34" charset="0"/>
                          <a:ea typeface="Tahoma" pitchFamily="34" charset="0"/>
                          <a:cs typeface="Tahoma" pitchFamily="34" charset="0"/>
                        </a:rPr>
                        <a:t> $10/$30/$65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Not Covered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1"/>
                  </a:ext>
                </a:extLst>
              </a:tr>
              <a:tr h="377754">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Mail Order Prescription co-pays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050" b="1" i="0" u="none" strike="noStrike" cap="none" normalizeH="0" baseline="0" dirty="0">
                          <a:ln>
                            <a:noFill/>
                          </a:ln>
                          <a:solidFill>
                            <a:schemeClr val="tx1"/>
                          </a:solidFill>
                          <a:effectLst/>
                          <a:latin typeface="Tahoma" pitchFamily="34" charset="0"/>
                          <a:ea typeface="Tahoma" pitchFamily="34" charset="0"/>
                          <a:cs typeface="Tahoma" pitchFamily="34" charset="0"/>
                        </a:rPr>
                        <a:t> $25/$75/$165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Not Covered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2"/>
                  </a:ext>
                </a:extLst>
              </a:tr>
              <a:tr h="329382">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Out of Pocket Maximum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050" b="1" i="0" u="none" strike="noStrike" cap="none" normalizeH="0" baseline="0" dirty="0">
                          <a:ln>
                            <a:noFill/>
                          </a:ln>
                          <a:solidFill>
                            <a:schemeClr val="tx1"/>
                          </a:solidFill>
                          <a:effectLst/>
                          <a:latin typeface="Tahoma" pitchFamily="34" charset="0"/>
                          <a:ea typeface="Tahoma" pitchFamily="34" charset="0"/>
                          <a:cs typeface="Tahoma" pitchFamily="34" charset="0"/>
                        </a:rPr>
                        <a:t>$5,000 per Individual - $10,000 per Family combined with Out-of-Network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050" b="1" i="0" u="none" strike="noStrike" cap="none" normalizeH="0" baseline="0" dirty="0">
                          <a:ln>
                            <a:noFill/>
                          </a:ln>
                          <a:solidFill>
                            <a:schemeClr val="tx1"/>
                          </a:solidFill>
                          <a:effectLst/>
                          <a:latin typeface="Tahoma" pitchFamily="34" charset="0"/>
                          <a:ea typeface="Tahoma" pitchFamily="34" charset="0"/>
                          <a:cs typeface="Tahoma" pitchFamily="34" charset="0"/>
                        </a:rPr>
                        <a:t>$5,000 per Individual - $10,000 per Family combined with In-Network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3"/>
                  </a:ext>
                </a:extLst>
              </a:tr>
            </a:tbl>
          </a:graphicData>
        </a:graphic>
      </p:graphicFrame>
      <p:sp>
        <p:nvSpPr>
          <p:cNvPr id="725055" name="Text Box 63"/>
          <p:cNvSpPr txBox="1">
            <a:spLocks noChangeArrowheads="1"/>
          </p:cNvSpPr>
          <p:nvPr/>
        </p:nvSpPr>
        <p:spPr bwMode="auto">
          <a:xfrm>
            <a:off x="3152775" y="5981700"/>
            <a:ext cx="182563" cy="457200"/>
          </a:xfrm>
          <a:prstGeom prst="rect">
            <a:avLst/>
          </a:prstGeom>
          <a:noFill/>
          <a:ln w="9525">
            <a:noFill/>
            <a:miter lim="800000"/>
            <a:headEnd/>
            <a:tailEnd/>
          </a:ln>
          <a:effectLst/>
        </p:spPr>
        <p:txBody>
          <a:bodyPr wrap="none">
            <a:spAutoFit/>
          </a:bodyPr>
          <a:lstStyle/>
          <a:p>
            <a:pPr algn="l" eaLnBrk="0" hangingPunct="0">
              <a:lnSpc>
                <a:spcPct val="100000"/>
              </a:lnSpc>
              <a:spcBef>
                <a:spcPct val="0"/>
              </a:spcBef>
            </a:pPr>
            <a:endParaRPr lang="en-US" sz="2400" b="1">
              <a:latin typeface="Times" charset="0"/>
            </a:endParaRPr>
          </a:p>
        </p:txBody>
      </p:sp>
      <p:sp>
        <p:nvSpPr>
          <p:cNvPr id="725063" name="Rectangle 71"/>
          <p:cNvSpPr>
            <a:spLocks noGrp="1" noChangeArrowheads="1"/>
          </p:cNvSpPr>
          <p:nvPr>
            <p:ph type="title"/>
          </p:nvPr>
        </p:nvSpPr>
        <p:spPr>
          <a:xfrm>
            <a:off x="410454" y="346593"/>
            <a:ext cx="8002588" cy="760413"/>
          </a:xfrm>
          <a:noFill/>
          <a:ln/>
        </p:spPr>
        <p:txBody>
          <a:bodyPr/>
          <a:lstStyle/>
          <a:p>
            <a:r>
              <a:rPr lang="en-US" sz="2800" b="1" dirty="0">
                <a:latin typeface="Tahoma" pitchFamily="34" charset="0"/>
                <a:ea typeface="Tahoma" pitchFamily="34" charset="0"/>
                <a:cs typeface="Tahoma" pitchFamily="34" charset="0"/>
              </a:rPr>
              <a:t>PPO Best Buy HSA - Benefits at a Glance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Tahoma" panose="020B0604030504040204" pitchFamily="34" charset="0"/>
                <a:ea typeface="Tahoma" panose="020B0604030504040204" pitchFamily="34" charset="0"/>
                <a:cs typeface="Tahoma" panose="020B0604030504040204" pitchFamily="34" charset="0"/>
              </a:rPr>
              <a:t>Preventive Drug Benefit</a:t>
            </a:r>
          </a:p>
        </p:txBody>
      </p:sp>
      <p:sp>
        <p:nvSpPr>
          <p:cNvPr id="3" name="Content Placeholder 2"/>
          <p:cNvSpPr>
            <a:spLocks noGrp="1"/>
          </p:cNvSpPr>
          <p:nvPr>
            <p:ph idx="1"/>
          </p:nvPr>
        </p:nvSpPr>
        <p:spPr>
          <a:xfrm>
            <a:off x="457200" y="1093465"/>
            <a:ext cx="8229600" cy="4671069"/>
          </a:xfrm>
        </p:spPr>
        <p:txBody>
          <a:bodyPr>
            <a:noAutofit/>
          </a:bodyPr>
          <a:lstStyle/>
          <a:p>
            <a:pPr>
              <a:buClr>
                <a:schemeClr val="tx1"/>
              </a:buClr>
            </a:pPr>
            <a:r>
              <a:rPr lang="en-US" sz="2400" dirty="0">
                <a:solidFill>
                  <a:schemeClr val="tx1"/>
                </a:solidFill>
                <a:latin typeface="Tahoma" pitchFamily="34" charset="0"/>
                <a:ea typeface="Tahoma" pitchFamily="34" charset="0"/>
                <a:cs typeface="Tahoma" pitchFamily="34" charset="0"/>
              </a:rPr>
              <a:t>Your prescription drug coverage features the Preventive Drug Benefit, which includes medications to help prevent chronic conditions and illnesses</a:t>
            </a:r>
          </a:p>
          <a:p>
            <a:pPr marL="0" indent="0">
              <a:buClr>
                <a:schemeClr val="tx1"/>
              </a:buClr>
              <a:buNone/>
            </a:pPr>
            <a:endParaRPr lang="en-US" sz="2400" dirty="0">
              <a:solidFill>
                <a:schemeClr val="tx1"/>
              </a:solidFill>
              <a:latin typeface="Tahoma" pitchFamily="34" charset="0"/>
              <a:ea typeface="Tahoma" pitchFamily="34" charset="0"/>
              <a:cs typeface="Tahoma" pitchFamily="34" charset="0"/>
            </a:endParaRPr>
          </a:p>
          <a:p>
            <a:pPr>
              <a:buClr>
                <a:schemeClr val="tx1"/>
              </a:buClr>
            </a:pPr>
            <a:r>
              <a:rPr lang="en-US" sz="2400" dirty="0">
                <a:solidFill>
                  <a:schemeClr val="tx1"/>
                </a:solidFill>
                <a:latin typeface="Tahoma" pitchFamily="34" charset="0"/>
                <a:ea typeface="Tahoma" pitchFamily="34" charset="0"/>
                <a:cs typeface="Tahoma" pitchFamily="34" charset="0"/>
              </a:rPr>
              <a:t>The Preventive Drug Benefit enables you to access many covered preventive drugs that are </a:t>
            </a:r>
            <a:r>
              <a:rPr lang="en-US" sz="2400" b="1" u="sng" dirty="0">
                <a:solidFill>
                  <a:schemeClr val="tx1"/>
                </a:solidFill>
                <a:latin typeface="Tahoma" pitchFamily="34" charset="0"/>
                <a:ea typeface="Tahoma" pitchFamily="34" charset="0"/>
                <a:cs typeface="Tahoma" pitchFamily="34" charset="0"/>
              </a:rPr>
              <a:t>not</a:t>
            </a:r>
            <a:r>
              <a:rPr lang="en-US" sz="2400" dirty="0">
                <a:solidFill>
                  <a:schemeClr val="tx1"/>
                </a:solidFill>
                <a:latin typeface="Tahoma" pitchFamily="34" charset="0"/>
                <a:ea typeface="Tahoma" pitchFamily="34" charset="0"/>
                <a:cs typeface="Tahoma" pitchFamily="34" charset="0"/>
              </a:rPr>
              <a:t> subject to your plan deductible. That lowers your cost sharing, as you do not have to satisfy your deductible before receiving coverage. However, you will be required to pay the applicable copayment or coinsurance amount for the drug</a:t>
            </a:r>
          </a:p>
          <a:p>
            <a:pPr>
              <a:buClr>
                <a:schemeClr val="tx1"/>
              </a:buClr>
            </a:pPr>
            <a:endParaRPr lang="en-US" sz="2400" dirty="0">
              <a:solidFill>
                <a:schemeClr val="tx1"/>
              </a:solidFill>
              <a:latin typeface="Tahoma" pitchFamily="34" charset="0"/>
              <a:ea typeface="Tahoma" pitchFamily="34" charset="0"/>
              <a:cs typeface="Tahoma" pitchFamily="34" charset="0"/>
            </a:endParaRPr>
          </a:p>
          <a:p>
            <a:pPr>
              <a:buClr>
                <a:schemeClr val="tx1"/>
              </a:buClr>
            </a:pPr>
            <a:r>
              <a:rPr lang="en-US" sz="2400" dirty="0">
                <a:solidFill>
                  <a:schemeClr val="tx1"/>
                </a:solidFill>
                <a:latin typeface="Tahoma" pitchFamily="34" charset="0"/>
                <a:ea typeface="Tahoma" pitchFamily="34" charset="0"/>
                <a:cs typeface="Tahoma" pitchFamily="34" charset="0"/>
              </a:rPr>
              <a:t>The list of these drugs can be found in your enrollment kit or by contacting HPHC Member Services</a:t>
            </a:r>
          </a:p>
        </p:txBody>
      </p:sp>
    </p:spTree>
    <p:extLst>
      <p:ext uri="{BB962C8B-B14F-4D97-AF65-F5344CB8AC3E}">
        <p14:creationId xmlns:p14="http://schemas.microsoft.com/office/powerpoint/2010/main" val="1995986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2E8F8E0B-0DCB-CD47-A18B-E56819825373}"/>
              </a:ext>
            </a:extLst>
          </p:cNvPr>
          <p:cNvSpPr>
            <a:spLocks noGrp="1"/>
          </p:cNvSpPr>
          <p:nvPr>
            <p:ph type="title"/>
          </p:nvPr>
        </p:nvSpPr>
        <p:spPr>
          <a:xfrm>
            <a:off x="1417772" y="599639"/>
            <a:ext cx="7204509" cy="923330"/>
          </a:xfrm>
        </p:spPr>
        <p:txBody>
          <a:bodyPr/>
          <a:lstStyle/>
          <a:p>
            <a:r>
              <a:rPr lang="en-US" sz="3200" dirty="0">
                <a:latin typeface="Arial Black"/>
              </a:rPr>
              <a:t>COVID-19 coverage update</a:t>
            </a:r>
            <a:br>
              <a:rPr lang="en-US" dirty="0"/>
            </a:br>
            <a:endParaRPr lang="en-US" sz="2200" dirty="0">
              <a:solidFill>
                <a:schemeClr val="bg2"/>
              </a:solidFill>
              <a:latin typeface="Arial"/>
              <a:cs typeface="Arial"/>
            </a:endParaRPr>
          </a:p>
        </p:txBody>
      </p:sp>
      <p:sp>
        <p:nvSpPr>
          <p:cNvPr id="26" name="TextBox 25">
            <a:extLst>
              <a:ext uri="{FF2B5EF4-FFF2-40B4-BE49-F238E27FC236}">
                <a16:creationId xmlns:a16="http://schemas.microsoft.com/office/drawing/2014/main" id="{FB23CAAB-8E94-E94E-8251-39F0FCA5C1EA}"/>
              </a:ext>
            </a:extLst>
          </p:cNvPr>
          <p:cNvSpPr txBox="1"/>
          <p:nvPr/>
        </p:nvSpPr>
        <p:spPr>
          <a:xfrm>
            <a:off x="3124196" y="3223470"/>
            <a:ext cx="2573221" cy="175432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
                <a:srgbClr val="E31837"/>
              </a:buClr>
              <a:buSzTx/>
              <a:buFontTx/>
              <a:buNone/>
              <a:tabLst/>
              <a:defRPr/>
            </a:pPr>
            <a:r>
              <a:rPr kumimoji="0" lang="en-US" sz="18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COVID-19 </a:t>
            </a:r>
            <a:r>
              <a:rPr kumimoji="0" lang="en-US" sz="1800" b="1" i="0" u="none" strike="noStrike" kern="4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Treatment</a:t>
            </a:r>
          </a:p>
          <a:p>
            <a:pPr marL="342900" marR="0" lvl="0" indent="-160020" algn="l" defTabSz="914400" rtl="0" eaLnBrk="1" fontAlgn="auto" latinLnBrk="0" hangingPunct="1">
              <a:lnSpc>
                <a:spcPct val="100000"/>
              </a:lnSpc>
              <a:spcBef>
                <a:spcPts val="0"/>
              </a:spcBef>
              <a:spcAft>
                <a:spcPts val="1200"/>
              </a:spcAft>
              <a:buClr>
                <a:srgbClr val="E31837"/>
              </a:buClr>
              <a:buSzTx/>
              <a:buFont typeface="Arial" panose="020B0604020202020204" pitchFamily="34" charset="0"/>
              <a:buChar char="•"/>
              <a:tabLst/>
              <a:defRPr/>
            </a:pPr>
            <a: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In-person and virtual</a:t>
            </a:r>
            <a:b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br>
            <a: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visits covered in full </a:t>
            </a:r>
            <a:b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br>
            <a: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(no copays, deductibles</a:t>
            </a:r>
            <a:b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br>
            <a: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or coinsurance)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endParaRPr>
          </a:p>
        </p:txBody>
      </p:sp>
      <p:sp>
        <p:nvSpPr>
          <p:cNvPr id="27" name="Oval 26">
            <a:extLst>
              <a:ext uri="{FF2B5EF4-FFF2-40B4-BE49-F238E27FC236}">
                <a16:creationId xmlns:a16="http://schemas.microsoft.com/office/drawing/2014/main" id="{EA93B9C6-D668-AC46-A047-C1073B8A2E57}"/>
              </a:ext>
            </a:extLst>
          </p:cNvPr>
          <p:cNvSpPr/>
          <p:nvPr/>
        </p:nvSpPr>
        <p:spPr>
          <a:xfrm>
            <a:off x="848813" y="1931034"/>
            <a:ext cx="1117600" cy="111760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D9BFBF78-7D75-634E-8FA9-BF2509F79B96}"/>
              </a:ext>
            </a:extLst>
          </p:cNvPr>
          <p:cNvSpPr txBox="1"/>
          <p:nvPr/>
        </p:nvSpPr>
        <p:spPr>
          <a:xfrm>
            <a:off x="425239" y="3223470"/>
            <a:ext cx="2781955" cy="23083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
                <a:srgbClr val="E31837"/>
              </a:buClr>
              <a:buSzTx/>
              <a:buFontTx/>
              <a:buNone/>
              <a:tabLst/>
              <a:defRPr/>
            </a:pPr>
            <a:r>
              <a:rPr kumimoji="0" lang="en-US" sz="18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COVID-19 </a:t>
            </a:r>
            <a:r>
              <a:rPr kumimoji="0" lang="en-US" sz="1800" b="1" i="0" u="none" strike="noStrike" kern="4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Testing</a:t>
            </a:r>
          </a:p>
          <a:p>
            <a:pPr marL="342900" marR="0" lvl="0" indent="-160020" algn="l" defTabSz="914400" rtl="0" eaLnBrk="1" fontAlgn="auto" latinLnBrk="0" hangingPunct="1">
              <a:lnSpc>
                <a:spcPct val="100000"/>
              </a:lnSpc>
              <a:spcBef>
                <a:spcPts val="0"/>
              </a:spcBef>
              <a:spcAft>
                <a:spcPts val="1200"/>
              </a:spcAft>
              <a:buClr>
                <a:srgbClr val="E31837"/>
              </a:buClr>
              <a:buSzTx/>
              <a:buFont typeface="Arial" panose="020B0604020202020204" pitchFamily="34" charset="0"/>
              <a:buChar char="•"/>
              <a:tabLst/>
              <a:defRPr/>
            </a:pPr>
            <a: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Includes </a:t>
            </a:r>
            <a:r>
              <a:rPr kumimoji="0" lang="en-US" sz="1600" b="1"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new at home testing </a:t>
            </a:r>
            <a:r>
              <a:rPr kumimoji="0" lang="en-US" sz="160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reimbursement policy</a:t>
            </a:r>
          </a:p>
          <a:p>
            <a:pPr marL="342900" marR="0" lvl="0" indent="-160020" algn="l" defTabSz="914400" rtl="0" eaLnBrk="1" fontAlgn="auto" latinLnBrk="0" hangingPunct="1">
              <a:lnSpc>
                <a:spcPct val="100000"/>
              </a:lnSpc>
              <a:spcBef>
                <a:spcPts val="0"/>
              </a:spcBef>
              <a:spcAft>
                <a:spcPts val="1200"/>
              </a:spcAft>
              <a:buClr>
                <a:srgbClr val="E31837"/>
              </a:buClr>
              <a:buSzTx/>
              <a:buFont typeface="Arial" panose="020B0604020202020204" pitchFamily="34" charset="0"/>
              <a:buChar char="•"/>
              <a:tabLst/>
              <a:defRPr/>
            </a:pPr>
            <a: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No cost sharing (deductibles, </a:t>
            </a:r>
            <a:b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br>
            <a: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copays or coinsurance </a:t>
            </a:r>
            <a:b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br>
            <a: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are waived)</a:t>
            </a:r>
            <a:endParaRPr kumimoji="0" lang="en-US" sz="1600" b="0" i="0" u="none" strike="noStrike" kern="12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endParaRPr>
          </a:p>
        </p:txBody>
      </p:sp>
      <p:sp>
        <p:nvSpPr>
          <p:cNvPr id="29" name="Oval 28">
            <a:extLst>
              <a:ext uri="{FF2B5EF4-FFF2-40B4-BE49-F238E27FC236}">
                <a16:creationId xmlns:a16="http://schemas.microsoft.com/office/drawing/2014/main" id="{B05AF319-78B5-874F-835C-280764D3E0AF}"/>
              </a:ext>
            </a:extLst>
          </p:cNvPr>
          <p:cNvSpPr/>
          <p:nvPr/>
        </p:nvSpPr>
        <p:spPr>
          <a:xfrm>
            <a:off x="3733800" y="1931668"/>
            <a:ext cx="1117600" cy="1117600"/>
          </a:xfrm>
          <a:prstGeom prst="ellipse">
            <a:avLst/>
          </a:prstGeom>
          <a:noFill/>
          <a:ln w="50800">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7AA994A3-F91C-3143-8F77-77B5567A016F}"/>
              </a:ext>
            </a:extLst>
          </p:cNvPr>
          <p:cNvSpPr txBox="1"/>
          <p:nvPr/>
        </p:nvSpPr>
        <p:spPr>
          <a:xfrm>
            <a:off x="1143204" y="2305168"/>
            <a:ext cx="88093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$0</a:t>
            </a:r>
          </a:p>
        </p:txBody>
      </p:sp>
      <p:sp>
        <p:nvSpPr>
          <p:cNvPr id="31" name="TextBox 30">
            <a:extLst>
              <a:ext uri="{FF2B5EF4-FFF2-40B4-BE49-F238E27FC236}">
                <a16:creationId xmlns:a16="http://schemas.microsoft.com/office/drawing/2014/main" id="{33E6ECEC-DB92-FE4A-936A-8D35FBD34B6B}"/>
              </a:ext>
            </a:extLst>
          </p:cNvPr>
          <p:cNvSpPr txBox="1"/>
          <p:nvPr/>
        </p:nvSpPr>
        <p:spPr>
          <a:xfrm>
            <a:off x="3912393" y="2309147"/>
            <a:ext cx="88093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100%</a:t>
            </a:r>
          </a:p>
        </p:txBody>
      </p:sp>
      <p:sp>
        <p:nvSpPr>
          <p:cNvPr id="33" name="TextBox 32">
            <a:extLst>
              <a:ext uri="{FF2B5EF4-FFF2-40B4-BE49-F238E27FC236}">
                <a16:creationId xmlns:a16="http://schemas.microsoft.com/office/drawing/2014/main" id="{18AFB82E-A563-EE42-AA0C-5509DBD5BF1B}"/>
              </a:ext>
            </a:extLst>
          </p:cNvPr>
          <p:cNvSpPr txBox="1"/>
          <p:nvPr/>
        </p:nvSpPr>
        <p:spPr>
          <a:xfrm>
            <a:off x="6155119" y="3211373"/>
            <a:ext cx="2810058" cy="212365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
                <a:srgbClr val="E31837"/>
              </a:buClr>
              <a:buSzTx/>
              <a:buFontTx/>
              <a:buNone/>
              <a:tabLst/>
              <a:defRPr/>
            </a:pPr>
            <a:r>
              <a:rPr kumimoji="0" lang="en-US" sz="18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COVID-19 </a:t>
            </a:r>
            <a:r>
              <a:rPr kumimoji="0" lang="en-US" sz="1800" b="1" i="0" u="none" strike="noStrike" kern="4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Vaccine</a:t>
            </a:r>
            <a:endParaRPr kumimoji="0" lang="en-US" sz="18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endParaRPr>
          </a:p>
          <a:p>
            <a:pPr marL="342900" marR="0" lvl="0" indent="-160020" algn="l" defTabSz="914400" rtl="0" eaLnBrk="1" fontAlgn="auto" latinLnBrk="0" hangingPunct="1">
              <a:lnSpc>
                <a:spcPct val="100000"/>
              </a:lnSpc>
              <a:spcBef>
                <a:spcPts val="0"/>
              </a:spcBef>
              <a:spcAft>
                <a:spcPts val="1200"/>
              </a:spcAft>
              <a:buClr>
                <a:srgbClr val="E31837"/>
              </a:buClr>
              <a:buSzTx/>
              <a:buFont typeface="Arial" panose="020B0604020202020204" pitchFamily="34" charset="0"/>
              <a:buChar char="•"/>
              <a:tabLst/>
              <a:defRPr/>
            </a:pPr>
            <a: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No cost for vaccines </a:t>
            </a:r>
            <a:b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br>
            <a: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(both the vaccine and administration covered</a:t>
            </a:r>
            <a:b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br>
            <a: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in full — </a:t>
            </a:r>
            <a:r>
              <a:rPr kumimoji="0" lang="en-US" sz="1600" b="0" i="0" u="none" strike="noStrike" kern="12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no copay, deductible or coinsurance</a:t>
            </a:r>
            <a:r>
              <a:rPr kumimoji="0" lang="en-US" sz="16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a:t>
            </a:r>
          </a:p>
          <a:p>
            <a:pPr marL="342900" marR="0" lvl="0" indent="-160020" algn="l" defTabSz="914400" rtl="0" eaLnBrk="1" fontAlgn="auto" latinLnBrk="0" hangingPunct="1">
              <a:lnSpc>
                <a:spcPct val="100000"/>
              </a:lnSpc>
              <a:spcBef>
                <a:spcPts val="0"/>
              </a:spcBef>
              <a:spcAft>
                <a:spcPts val="1200"/>
              </a:spcAft>
              <a:buClr>
                <a:srgbClr val="E31837"/>
              </a:buClr>
              <a:buSzTx/>
              <a:buFont typeface="Arial" panose="020B0604020202020204" pitchFamily="34" charset="0"/>
              <a:buChar char="•"/>
              <a:tabLst/>
              <a:defRPr/>
            </a:pPr>
            <a:r>
              <a:rPr lang="en-US" sz="1600" kern="400" dirty="0">
                <a:solidFill>
                  <a:srgbClr val="696969"/>
                </a:solidFill>
                <a:latin typeface="Arial" panose="020B0604020202020204" pitchFamily="34" charset="0"/>
                <a:cs typeface="Arial" panose="020B0604020202020204" pitchFamily="34" charset="0"/>
              </a:rPr>
              <a:t>No cost for booster shot</a:t>
            </a:r>
            <a:endParaRPr kumimoji="0" lang="en-US" sz="2000" b="0"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endParaRPr>
          </a:p>
        </p:txBody>
      </p:sp>
      <p:sp>
        <p:nvSpPr>
          <p:cNvPr id="34" name="Oval 33">
            <a:extLst>
              <a:ext uri="{FF2B5EF4-FFF2-40B4-BE49-F238E27FC236}">
                <a16:creationId xmlns:a16="http://schemas.microsoft.com/office/drawing/2014/main" id="{2ADA061A-8967-A944-8C8A-C28661052F03}"/>
              </a:ext>
            </a:extLst>
          </p:cNvPr>
          <p:cNvSpPr/>
          <p:nvPr/>
        </p:nvSpPr>
        <p:spPr>
          <a:xfrm>
            <a:off x="6811574" y="1931034"/>
            <a:ext cx="1117600" cy="111760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997FA84A-4B1E-8041-A8A8-EDE6F31E538F}"/>
              </a:ext>
            </a:extLst>
          </p:cNvPr>
          <p:cNvSpPr txBox="1"/>
          <p:nvPr/>
        </p:nvSpPr>
        <p:spPr>
          <a:xfrm>
            <a:off x="7119861" y="2305168"/>
            <a:ext cx="88093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31837"/>
                </a:solidFill>
                <a:effectLst/>
                <a:uLnTx/>
                <a:uFillTx/>
                <a:latin typeface="Arial" panose="020B0604020202020204" pitchFamily="34" charset="0"/>
                <a:ea typeface="+mn-ea"/>
                <a:cs typeface="Arial" panose="020B0604020202020204" pitchFamily="34" charset="0"/>
              </a:rPr>
              <a:t>$0</a:t>
            </a:r>
          </a:p>
        </p:txBody>
      </p:sp>
      <p:sp>
        <p:nvSpPr>
          <p:cNvPr id="37" name="TextBox 36">
            <a:extLst>
              <a:ext uri="{FF2B5EF4-FFF2-40B4-BE49-F238E27FC236}">
                <a16:creationId xmlns:a16="http://schemas.microsoft.com/office/drawing/2014/main" id="{46D4C56A-B0A3-6645-8388-28A77F515C00}"/>
              </a:ext>
            </a:extLst>
          </p:cNvPr>
          <p:cNvSpPr txBox="1"/>
          <p:nvPr/>
        </p:nvSpPr>
        <p:spPr>
          <a:xfrm>
            <a:off x="2263847" y="5706630"/>
            <a:ext cx="6575353"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buClr>
                <a:srgbClr val="E31837"/>
              </a:buClr>
              <a:buSzTx/>
              <a:buFontTx/>
              <a:buNone/>
              <a:tabLst/>
              <a:defRPr/>
            </a:pPr>
            <a:r>
              <a:rPr kumimoji="0" lang="en-US" sz="2000" b="1"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For the latest updates and information, </a:t>
            </a:r>
          </a:p>
          <a:p>
            <a:pPr marL="0" marR="0" lvl="0" indent="0" algn="l" defTabSz="914400" rtl="0" eaLnBrk="1" fontAlgn="auto" latinLnBrk="0" hangingPunct="1">
              <a:lnSpc>
                <a:spcPct val="100000"/>
              </a:lnSpc>
              <a:spcBef>
                <a:spcPts val="0"/>
              </a:spcBef>
              <a:buClr>
                <a:srgbClr val="E31837"/>
              </a:buClr>
              <a:buSzTx/>
              <a:buFontTx/>
              <a:buNone/>
              <a:tabLst/>
              <a:defRPr/>
            </a:pPr>
            <a:r>
              <a:rPr kumimoji="0" lang="en-US" sz="2000" b="1"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visit: </a:t>
            </a:r>
            <a:r>
              <a:rPr kumimoji="0" lang="en-US" sz="2000" b="1"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hlinkClick r:id="rId3"/>
              </a:rPr>
              <a:t>www.harvardpilgrim.org/coronavirus</a:t>
            </a:r>
            <a:r>
              <a:rPr kumimoji="0" lang="en-US" sz="2000" b="1" i="0" u="none" strike="noStrike" kern="400" cap="none" spc="0" normalizeH="0" baseline="0" noProof="0" dirty="0">
                <a:ln>
                  <a:noFill/>
                </a:ln>
                <a:solidFill>
                  <a:srgbClr val="696969"/>
                </a:solidFill>
                <a:effectLst/>
                <a:uLnTx/>
                <a:uFillTx/>
                <a:latin typeface="Arial" panose="020B0604020202020204" pitchFamily="34" charset="0"/>
                <a:ea typeface="+mn-ea"/>
                <a:cs typeface="Arial" panose="020B0604020202020204" pitchFamily="34" charset="0"/>
              </a:rPr>
              <a:t> </a:t>
            </a:r>
          </a:p>
        </p:txBody>
      </p:sp>
      <p:pic>
        <p:nvPicPr>
          <p:cNvPr id="38" name="Picture 37">
            <a:extLst>
              <a:ext uri="{FF2B5EF4-FFF2-40B4-BE49-F238E27FC236}">
                <a16:creationId xmlns:a16="http://schemas.microsoft.com/office/drawing/2014/main" id="{ED5FEA9A-6166-A842-A56C-7B51F3C11C6F}"/>
              </a:ext>
            </a:extLst>
          </p:cNvPr>
          <p:cNvPicPr>
            <a:picLocks noChangeAspect="1"/>
          </p:cNvPicPr>
          <p:nvPr/>
        </p:nvPicPr>
        <p:blipFill>
          <a:blip r:embed="rId4"/>
          <a:stretch>
            <a:fillRect/>
          </a:stretch>
        </p:blipFill>
        <p:spPr>
          <a:xfrm>
            <a:off x="1447800" y="5649952"/>
            <a:ext cx="690446" cy="677221"/>
          </a:xfrm>
          <a:prstGeom prst="rect">
            <a:avLst/>
          </a:prstGeom>
        </p:spPr>
      </p:pic>
    </p:spTree>
    <p:extLst>
      <p:ext uri="{BB962C8B-B14F-4D97-AF65-F5344CB8AC3E}">
        <p14:creationId xmlns:p14="http://schemas.microsoft.com/office/powerpoint/2010/main" val="423305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9A0D-8C45-4206-B247-A0D44B2D3598}"/>
              </a:ext>
            </a:extLst>
          </p:cNvPr>
          <p:cNvSpPr>
            <a:spLocks noGrp="1"/>
          </p:cNvSpPr>
          <p:nvPr>
            <p:ph type="title"/>
          </p:nvPr>
        </p:nvSpPr>
        <p:spPr>
          <a:xfrm>
            <a:off x="627184" y="219670"/>
            <a:ext cx="8229600" cy="923330"/>
          </a:xfrm>
        </p:spPr>
        <p:txBody>
          <a:bodyPr/>
          <a:lstStyle/>
          <a:p>
            <a:pPr algn="ctr"/>
            <a:r>
              <a:rPr lang="en-US" b="1" dirty="0">
                <a:latin typeface="+mn-lt"/>
              </a:rPr>
              <a:t>Your Medical Plan Bi-Weekly Cost </a:t>
            </a:r>
            <a:br>
              <a:rPr lang="en-US" b="1" dirty="0">
                <a:latin typeface="+mn-lt"/>
              </a:rPr>
            </a:br>
            <a:r>
              <a:rPr lang="en-US" b="1" dirty="0">
                <a:latin typeface="+mn-lt"/>
              </a:rPr>
              <a:t>Effective July 1, 2022</a:t>
            </a:r>
          </a:p>
        </p:txBody>
      </p:sp>
      <p:graphicFrame>
        <p:nvGraphicFramePr>
          <p:cNvPr id="4" name="Content Placeholder 3">
            <a:extLst>
              <a:ext uri="{FF2B5EF4-FFF2-40B4-BE49-F238E27FC236}">
                <a16:creationId xmlns:a16="http://schemas.microsoft.com/office/drawing/2014/main" id="{B95AA39B-D496-4727-BFF1-569C60FBE3B9}"/>
              </a:ext>
            </a:extLst>
          </p:cNvPr>
          <p:cNvGraphicFramePr>
            <a:graphicFrameLocks noGrp="1"/>
          </p:cNvGraphicFramePr>
          <p:nvPr>
            <p:ph idx="1"/>
            <p:extLst>
              <p:ext uri="{D42A27DB-BD31-4B8C-83A1-F6EECF244321}">
                <p14:modId xmlns:p14="http://schemas.microsoft.com/office/powerpoint/2010/main" val="2667504813"/>
              </p:ext>
            </p:extLst>
          </p:nvPr>
        </p:nvGraphicFramePr>
        <p:xfrm>
          <a:off x="672904" y="1460420"/>
          <a:ext cx="7924800" cy="2462690"/>
        </p:xfrm>
        <a:graphic>
          <a:graphicData uri="http://schemas.openxmlformats.org/drawingml/2006/table">
            <a:tbl>
              <a:tblPr firstRow="1" bandRow="1">
                <a:tableStyleId>{5C22544A-7EE6-4342-B048-85BDC9FD1C3A}</a:tableStyleId>
              </a:tblPr>
              <a:tblGrid>
                <a:gridCol w="1024757">
                  <a:extLst>
                    <a:ext uri="{9D8B030D-6E8A-4147-A177-3AD203B41FA5}">
                      <a16:colId xmlns:a16="http://schemas.microsoft.com/office/drawing/2014/main" val="2010743252"/>
                    </a:ext>
                  </a:extLst>
                </a:gridCol>
                <a:gridCol w="1741446">
                  <a:extLst>
                    <a:ext uri="{9D8B030D-6E8A-4147-A177-3AD203B41FA5}">
                      <a16:colId xmlns:a16="http://schemas.microsoft.com/office/drawing/2014/main" val="1542075690"/>
                    </a:ext>
                  </a:extLst>
                </a:gridCol>
                <a:gridCol w="1729597">
                  <a:extLst>
                    <a:ext uri="{9D8B030D-6E8A-4147-A177-3AD203B41FA5}">
                      <a16:colId xmlns:a16="http://schemas.microsoft.com/office/drawing/2014/main" val="3612123683"/>
                    </a:ext>
                  </a:extLst>
                </a:gridCol>
                <a:gridCol w="1559943">
                  <a:extLst>
                    <a:ext uri="{9D8B030D-6E8A-4147-A177-3AD203B41FA5}">
                      <a16:colId xmlns:a16="http://schemas.microsoft.com/office/drawing/2014/main" val="2080203301"/>
                    </a:ext>
                  </a:extLst>
                </a:gridCol>
                <a:gridCol w="1869057">
                  <a:extLst>
                    <a:ext uri="{9D8B030D-6E8A-4147-A177-3AD203B41FA5}">
                      <a16:colId xmlns:a16="http://schemas.microsoft.com/office/drawing/2014/main" val="775449501"/>
                    </a:ext>
                  </a:extLst>
                </a:gridCol>
              </a:tblGrid>
              <a:tr h="646985">
                <a:tc>
                  <a:txBody>
                    <a:bodyPr/>
                    <a:lstStyle/>
                    <a:p>
                      <a:endParaRPr lang="en-US" sz="2000" dirty="0"/>
                    </a:p>
                  </a:txBody>
                  <a:tcPr/>
                </a:tc>
                <a:tc gridSpan="2">
                  <a:txBody>
                    <a:bodyPr/>
                    <a:lstStyle/>
                    <a:p>
                      <a:pPr algn="ctr"/>
                      <a:r>
                        <a:rPr lang="en-US" sz="2000" dirty="0" err="1"/>
                        <a:t>ChoiceNet</a:t>
                      </a:r>
                      <a:r>
                        <a:rPr lang="en-US" sz="2000" dirty="0"/>
                        <a:t> Tiered Co-Pay HMO</a:t>
                      </a:r>
                    </a:p>
                    <a:p>
                      <a:pPr algn="ctr"/>
                      <a:r>
                        <a:rPr lang="en-US" sz="2000" dirty="0"/>
                        <a:t>Bi-Weekly</a:t>
                      </a:r>
                    </a:p>
                  </a:txBody>
                  <a:tcPr/>
                </a:tc>
                <a:tc hMerge="1">
                  <a:txBody>
                    <a:bodyPr/>
                    <a:lstStyle/>
                    <a:p>
                      <a:endParaRPr lang="en-US" dirty="0"/>
                    </a:p>
                  </a:txBody>
                  <a:tcPr/>
                </a:tc>
                <a:tc gridSpan="2">
                  <a:txBody>
                    <a:bodyPr/>
                    <a:lstStyle/>
                    <a:p>
                      <a:pPr algn="ctr"/>
                      <a:r>
                        <a:rPr lang="en-US" sz="2000" dirty="0" err="1"/>
                        <a:t>ChoiceNet</a:t>
                      </a:r>
                      <a:r>
                        <a:rPr lang="en-US" sz="2000" dirty="0"/>
                        <a:t> Tiered Co-Pay PPO</a:t>
                      </a:r>
                    </a:p>
                    <a:p>
                      <a:pPr algn="ctr"/>
                      <a:r>
                        <a:rPr lang="en-US" sz="2000" dirty="0"/>
                        <a:t>Bi-Weekly</a:t>
                      </a:r>
                    </a:p>
                  </a:txBody>
                  <a:tcPr/>
                </a:tc>
                <a:tc hMerge="1">
                  <a:txBody>
                    <a:bodyPr/>
                    <a:lstStyle/>
                    <a:p>
                      <a:endParaRPr lang="en-US" dirty="0"/>
                    </a:p>
                  </a:txBody>
                  <a:tcPr/>
                </a:tc>
                <a:extLst>
                  <a:ext uri="{0D108BD9-81ED-4DB2-BD59-A6C34878D82A}">
                    <a16:rowId xmlns:a16="http://schemas.microsoft.com/office/drawing/2014/main" val="3929344630"/>
                  </a:ext>
                </a:extLst>
              </a:tr>
              <a:tr h="646985">
                <a:tc>
                  <a:txBody>
                    <a:bodyPr/>
                    <a:lstStyle/>
                    <a:p>
                      <a:endParaRPr lang="en-US" sz="2000" dirty="0"/>
                    </a:p>
                  </a:txBody>
                  <a:tcPr/>
                </a:tc>
                <a:tc>
                  <a:txBody>
                    <a:bodyPr/>
                    <a:lstStyle/>
                    <a:p>
                      <a:pPr algn="ctr"/>
                      <a:r>
                        <a:rPr lang="en-US" sz="2000" b="1" dirty="0"/>
                        <a:t>21 Payroll Deductions</a:t>
                      </a:r>
                    </a:p>
                  </a:txBody>
                  <a:tcPr/>
                </a:tc>
                <a:tc>
                  <a:txBody>
                    <a:bodyPr/>
                    <a:lstStyle/>
                    <a:p>
                      <a:pPr algn="ctr"/>
                      <a:r>
                        <a:rPr lang="en-US" sz="2000" b="1" dirty="0"/>
                        <a:t>26 Payroll Deductions</a:t>
                      </a:r>
                    </a:p>
                  </a:txBody>
                  <a:tcPr/>
                </a:tc>
                <a:tc>
                  <a:txBody>
                    <a:bodyPr/>
                    <a:lstStyle/>
                    <a:p>
                      <a:pPr algn="ctr"/>
                      <a:r>
                        <a:rPr lang="en-US" sz="2000" b="1" dirty="0"/>
                        <a:t>21 Payroll Deductions</a:t>
                      </a:r>
                    </a:p>
                  </a:txBody>
                  <a:tcPr/>
                </a:tc>
                <a:tc>
                  <a:txBody>
                    <a:bodyPr/>
                    <a:lstStyle/>
                    <a:p>
                      <a:pPr algn="ctr"/>
                      <a:r>
                        <a:rPr lang="en-US" sz="2000" b="1" dirty="0"/>
                        <a:t>26 Payroll Deductions</a:t>
                      </a:r>
                    </a:p>
                  </a:txBody>
                  <a:tcPr/>
                </a:tc>
                <a:extLst>
                  <a:ext uri="{0D108BD9-81ED-4DB2-BD59-A6C34878D82A}">
                    <a16:rowId xmlns:a16="http://schemas.microsoft.com/office/drawing/2014/main" val="2491942728"/>
                  </a:ext>
                </a:extLst>
              </a:tr>
              <a:tr h="530305">
                <a:tc>
                  <a:txBody>
                    <a:bodyPr/>
                    <a:lstStyle/>
                    <a:p>
                      <a:r>
                        <a:rPr lang="en-US" sz="2000" b="1" dirty="0"/>
                        <a:t>Single</a:t>
                      </a:r>
                    </a:p>
                  </a:txBody>
                  <a:tcPr/>
                </a:tc>
                <a:tc>
                  <a:txBody>
                    <a:bodyPr/>
                    <a:lstStyle/>
                    <a:p>
                      <a:pPr algn="ctr"/>
                      <a:r>
                        <a:rPr lang="en-US" sz="2000" b="1" dirty="0"/>
                        <a:t>$78.70</a:t>
                      </a:r>
                    </a:p>
                  </a:txBody>
                  <a:tcPr/>
                </a:tc>
                <a:tc>
                  <a:txBody>
                    <a:bodyPr/>
                    <a:lstStyle/>
                    <a:p>
                      <a:pPr algn="ctr"/>
                      <a:r>
                        <a:rPr lang="en-US" sz="2000" b="1" dirty="0"/>
                        <a:t>$63.57</a:t>
                      </a:r>
                    </a:p>
                  </a:txBody>
                  <a:tcPr/>
                </a:tc>
                <a:tc>
                  <a:txBody>
                    <a:bodyPr/>
                    <a:lstStyle/>
                    <a:p>
                      <a:pPr algn="ctr"/>
                      <a:r>
                        <a:rPr lang="en-US" sz="2000" b="1" dirty="0"/>
                        <a:t>$165.80</a:t>
                      </a:r>
                    </a:p>
                  </a:txBody>
                  <a:tcPr/>
                </a:tc>
                <a:tc>
                  <a:txBody>
                    <a:bodyPr/>
                    <a:lstStyle/>
                    <a:p>
                      <a:pPr algn="ctr"/>
                      <a:r>
                        <a:rPr lang="en-US" sz="2000" b="1" dirty="0"/>
                        <a:t>$133.91</a:t>
                      </a:r>
                    </a:p>
                  </a:txBody>
                  <a:tcPr/>
                </a:tc>
                <a:extLst>
                  <a:ext uri="{0D108BD9-81ED-4DB2-BD59-A6C34878D82A}">
                    <a16:rowId xmlns:a16="http://schemas.microsoft.com/office/drawing/2014/main" val="2277261386"/>
                  </a:ext>
                </a:extLst>
              </a:tr>
              <a:tr h="530305">
                <a:tc>
                  <a:txBody>
                    <a:bodyPr/>
                    <a:lstStyle/>
                    <a:p>
                      <a:r>
                        <a:rPr lang="en-US" sz="2000" b="1" dirty="0"/>
                        <a:t>Family </a:t>
                      </a:r>
                    </a:p>
                  </a:txBody>
                  <a:tcPr/>
                </a:tc>
                <a:tc>
                  <a:txBody>
                    <a:bodyPr/>
                    <a:lstStyle/>
                    <a:p>
                      <a:pPr algn="ctr"/>
                      <a:r>
                        <a:rPr lang="en-US" sz="2000" b="1" dirty="0"/>
                        <a:t>$212.51</a:t>
                      </a:r>
                    </a:p>
                  </a:txBody>
                  <a:tcPr/>
                </a:tc>
                <a:tc>
                  <a:txBody>
                    <a:bodyPr/>
                    <a:lstStyle/>
                    <a:p>
                      <a:pPr algn="ctr"/>
                      <a:r>
                        <a:rPr lang="en-US" sz="2000" b="1" dirty="0"/>
                        <a:t>$171.64</a:t>
                      </a:r>
                    </a:p>
                  </a:txBody>
                  <a:tcPr/>
                </a:tc>
                <a:tc>
                  <a:txBody>
                    <a:bodyPr/>
                    <a:lstStyle/>
                    <a:p>
                      <a:pPr algn="ctr"/>
                      <a:r>
                        <a:rPr lang="en-US" sz="2000" b="1" dirty="0"/>
                        <a:t>$447.65</a:t>
                      </a:r>
                    </a:p>
                  </a:txBody>
                  <a:tcPr/>
                </a:tc>
                <a:tc>
                  <a:txBody>
                    <a:bodyPr/>
                    <a:lstStyle/>
                    <a:p>
                      <a:pPr algn="ctr"/>
                      <a:r>
                        <a:rPr lang="en-US" sz="2000" b="1" dirty="0"/>
                        <a:t>$361.57</a:t>
                      </a:r>
                    </a:p>
                  </a:txBody>
                  <a:tcPr/>
                </a:tc>
                <a:extLst>
                  <a:ext uri="{0D108BD9-81ED-4DB2-BD59-A6C34878D82A}">
                    <a16:rowId xmlns:a16="http://schemas.microsoft.com/office/drawing/2014/main" val="2586302169"/>
                  </a:ext>
                </a:extLst>
              </a:tr>
            </a:tbl>
          </a:graphicData>
        </a:graphic>
      </p:graphicFrame>
      <p:graphicFrame>
        <p:nvGraphicFramePr>
          <p:cNvPr id="3" name="Table 2">
            <a:extLst>
              <a:ext uri="{FF2B5EF4-FFF2-40B4-BE49-F238E27FC236}">
                <a16:creationId xmlns:a16="http://schemas.microsoft.com/office/drawing/2014/main" id="{4DDA7C2E-993F-45D4-8898-FF5264D28E43}"/>
              </a:ext>
            </a:extLst>
          </p:cNvPr>
          <p:cNvGraphicFramePr>
            <a:graphicFrameLocks noGrp="1"/>
          </p:cNvGraphicFramePr>
          <p:nvPr>
            <p:extLst>
              <p:ext uri="{D42A27DB-BD31-4B8C-83A1-F6EECF244321}">
                <p14:modId xmlns:p14="http://schemas.microsoft.com/office/powerpoint/2010/main" val="1152560127"/>
              </p:ext>
            </p:extLst>
          </p:nvPr>
        </p:nvGraphicFramePr>
        <p:xfrm>
          <a:off x="649458" y="4316133"/>
          <a:ext cx="7924800" cy="2335148"/>
        </p:xfrm>
        <a:graphic>
          <a:graphicData uri="http://schemas.openxmlformats.org/drawingml/2006/table">
            <a:tbl>
              <a:tblPr firstRow="1" bandRow="1">
                <a:tableStyleId>{5C22544A-7EE6-4342-B048-85BDC9FD1C3A}</a:tableStyleId>
              </a:tblPr>
              <a:tblGrid>
                <a:gridCol w="1024757">
                  <a:extLst>
                    <a:ext uri="{9D8B030D-6E8A-4147-A177-3AD203B41FA5}">
                      <a16:colId xmlns:a16="http://schemas.microsoft.com/office/drawing/2014/main" val="3716167635"/>
                    </a:ext>
                  </a:extLst>
                </a:gridCol>
                <a:gridCol w="1741446">
                  <a:extLst>
                    <a:ext uri="{9D8B030D-6E8A-4147-A177-3AD203B41FA5}">
                      <a16:colId xmlns:a16="http://schemas.microsoft.com/office/drawing/2014/main" val="2844078483"/>
                    </a:ext>
                  </a:extLst>
                </a:gridCol>
                <a:gridCol w="1729597">
                  <a:extLst>
                    <a:ext uri="{9D8B030D-6E8A-4147-A177-3AD203B41FA5}">
                      <a16:colId xmlns:a16="http://schemas.microsoft.com/office/drawing/2014/main" val="1153949578"/>
                    </a:ext>
                  </a:extLst>
                </a:gridCol>
                <a:gridCol w="1559943">
                  <a:extLst>
                    <a:ext uri="{9D8B030D-6E8A-4147-A177-3AD203B41FA5}">
                      <a16:colId xmlns:a16="http://schemas.microsoft.com/office/drawing/2014/main" val="2104230448"/>
                    </a:ext>
                  </a:extLst>
                </a:gridCol>
                <a:gridCol w="1869057">
                  <a:extLst>
                    <a:ext uri="{9D8B030D-6E8A-4147-A177-3AD203B41FA5}">
                      <a16:colId xmlns:a16="http://schemas.microsoft.com/office/drawing/2014/main" val="196171760"/>
                    </a:ext>
                  </a:extLst>
                </a:gridCol>
              </a:tblGrid>
              <a:tr h="520256">
                <a:tc>
                  <a:txBody>
                    <a:bodyPr/>
                    <a:lstStyle/>
                    <a:p>
                      <a:endParaRPr lang="en-US" sz="2000" dirty="0"/>
                    </a:p>
                  </a:txBody>
                  <a:tcPr/>
                </a:tc>
                <a:tc gridSpan="2">
                  <a:txBody>
                    <a:bodyPr/>
                    <a:lstStyle/>
                    <a:p>
                      <a:pPr algn="ctr"/>
                      <a:r>
                        <a:rPr lang="en-US" sz="2000" dirty="0"/>
                        <a:t>HMO Best Buy HSA $1500</a:t>
                      </a:r>
                    </a:p>
                    <a:p>
                      <a:pPr algn="ctr"/>
                      <a:r>
                        <a:rPr lang="en-US" sz="2000" dirty="0"/>
                        <a:t>Bi-Weekly</a:t>
                      </a:r>
                    </a:p>
                  </a:txBody>
                  <a:tcPr/>
                </a:tc>
                <a:tc hMerge="1">
                  <a:txBody>
                    <a:bodyPr/>
                    <a:lstStyle/>
                    <a:p>
                      <a:endParaRPr lang="en-US" dirty="0"/>
                    </a:p>
                  </a:txBody>
                  <a:tcPr/>
                </a:tc>
                <a:tc gridSpan="2">
                  <a:txBody>
                    <a:bodyPr/>
                    <a:lstStyle/>
                    <a:p>
                      <a:pPr algn="ctr"/>
                      <a:r>
                        <a:rPr lang="en-US" sz="2000" dirty="0"/>
                        <a:t>PPO Best Buy HSA $1500</a:t>
                      </a:r>
                    </a:p>
                    <a:p>
                      <a:pPr algn="ctr"/>
                      <a:r>
                        <a:rPr lang="en-US" sz="2000" dirty="0"/>
                        <a:t>Bi-Weekly</a:t>
                      </a:r>
                    </a:p>
                  </a:txBody>
                  <a:tcPr/>
                </a:tc>
                <a:tc hMerge="1">
                  <a:txBody>
                    <a:bodyPr/>
                    <a:lstStyle/>
                    <a:p>
                      <a:endParaRPr lang="en-US" dirty="0"/>
                    </a:p>
                  </a:txBody>
                  <a:tcPr/>
                </a:tc>
                <a:extLst>
                  <a:ext uri="{0D108BD9-81ED-4DB2-BD59-A6C34878D82A}">
                    <a16:rowId xmlns:a16="http://schemas.microsoft.com/office/drawing/2014/main" val="2579512271"/>
                  </a:ext>
                </a:extLst>
              </a:tr>
              <a:tr h="520256">
                <a:tc>
                  <a:txBody>
                    <a:bodyPr/>
                    <a:lstStyle/>
                    <a:p>
                      <a:endParaRPr lang="en-US" sz="2000" dirty="0"/>
                    </a:p>
                  </a:txBody>
                  <a:tcPr/>
                </a:tc>
                <a:tc>
                  <a:txBody>
                    <a:bodyPr/>
                    <a:lstStyle/>
                    <a:p>
                      <a:pPr algn="ctr"/>
                      <a:r>
                        <a:rPr lang="en-US" sz="2000" b="1" dirty="0"/>
                        <a:t>21 Payroll Deductions</a:t>
                      </a:r>
                    </a:p>
                  </a:txBody>
                  <a:tcPr/>
                </a:tc>
                <a:tc>
                  <a:txBody>
                    <a:bodyPr/>
                    <a:lstStyle/>
                    <a:p>
                      <a:pPr algn="ctr"/>
                      <a:r>
                        <a:rPr lang="en-US" sz="2000" b="1" dirty="0"/>
                        <a:t>26 Payroll Deductions</a:t>
                      </a:r>
                    </a:p>
                  </a:txBody>
                  <a:tcPr/>
                </a:tc>
                <a:tc>
                  <a:txBody>
                    <a:bodyPr/>
                    <a:lstStyle/>
                    <a:p>
                      <a:pPr algn="ctr"/>
                      <a:r>
                        <a:rPr lang="en-US" sz="2000" b="1" dirty="0"/>
                        <a:t>21 Payroll Deductions</a:t>
                      </a:r>
                    </a:p>
                  </a:txBody>
                  <a:tcPr/>
                </a:tc>
                <a:tc>
                  <a:txBody>
                    <a:bodyPr/>
                    <a:lstStyle/>
                    <a:p>
                      <a:pPr algn="ctr"/>
                      <a:r>
                        <a:rPr lang="en-US" sz="2000" b="1" dirty="0"/>
                        <a:t>26 Payroll Deductions</a:t>
                      </a:r>
                    </a:p>
                  </a:txBody>
                  <a:tcPr/>
                </a:tc>
                <a:extLst>
                  <a:ext uri="{0D108BD9-81ED-4DB2-BD59-A6C34878D82A}">
                    <a16:rowId xmlns:a16="http://schemas.microsoft.com/office/drawing/2014/main" val="576601194"/>
                  </a:ext>
                </a:extLst>
              </a:tr>
              <a:tr h="466534">
                <a:tc>
                  <a:txBody>
                    <a:bodyPr/>
                    <a:lstStyle/>
                    <a:p>
                      <a:r>
                        <a:rPr lang="en-US" sz="2000" b="1" dirty="0"/>
                        <a:t>Single</a:t>
                      </a:r>
                    </a:p>
                  </a:txBody>
                  <a:tcPr/>
                </a:tc>
                <a:tc>
                  <a:txBody>
                    <a:bodyPr/>
                    <a:lstStyle/>
                    <a:p>
                      <a:pPr algn="ctr"/>
                      <a:r>
                        <a:rPr lang="en-US" sz="2000" b="1" dirty="0"/>
                        <a:t>$73.35</a:t>
                      </a:r>
                    </a:p>
                  </a:txBody>
                  <a:tcPr/>
                </a:tc>
                <a:tc>
                  <a:txBody>
                    <a:bodyPr/>
                    <a:lstStyle/>
                    <a:p>
                      <a:pPr algn="ctr"/>
                      <a:r>
                        <a:rPr lang="en-US" sz="2000" b="1" dirty="0"/>
                        <a:t>$59.24</a:t>
                      </a:r>
                    </a:p>
                  </a:txBody>
                  <a:tcPr/>
                </a:tc>
                <a:tc>
                  <a:txBody>
                    <a:bodyPr/>
                    <a:lstStyle/>
                    <a:p>
                      <a:pPr algn="ctr"/>
                      <a:r>
                        <a:rPr lang="en-US" sz="2000" b="1" dirty="0"/>
                        <a:t>$154.10</a:t>
                      </a:r>
                    </a:p>
                  </a:txBody>
                  <a:tcPr/>
                </a:tc>
                <a:tc>
                  <a:txBody>
                    <a:bodyPr/>
                    <a:lstStyle/>
                    <a:p>
                      <a:pPr algn="ctr"/>
                      <a:r>
                        <a:rPr lang="en-US" sz="2000" b="1" dirty="0"/>
                        <a:t>$124.46</a:t>
                      </a:r>
                    </a:p>
                  </a:txBody>
                  <a:tcPr/>
                </a:tc>
                <a:extLst>
                  <a:ext uri="{0D108BD9-81ED-4DB2-BD59-A6C34878D82A}">
                    <a16:rowId xmlns:a16="http://schemas.microsoft.com/office/drawing/2014/main" val="1410314470"/>
                  </a:ext>
                </a:extLst>
              </a:tr>
              <a:tr h="466534">
                <a:tc>
                  <a:txBody>
                    <a:bodyPr/>
                    <a:lstStyle/>
                    <a:p>
                      <a:r>
                        <a:rPr lang="en-US" sz="2000" b="1" dirty="0"/>
                        <a:t>Family </a:t>
                      </a:r>
                    </a:p>
                  </a:txBody>
                  <a:tcPr/>
                </a:tc>
                <a:tc>
                  <a:txBody>
                    <a:bodyPr/>
                    <a:lstStyle/>
                    <a:p>
                      <a:pPr algn="ctr"/>
                      <a:r>
                        <a:rPr lang="en-US" sz="2000" b="1" dirty="0"/>
                        <a:t>$198.07</a:t>
                      </a:r>
                    </a:p>
                  </a:txBody>
                  <a:tcPr/>
                </a:tc>
                <a:tc>
                  <a:txBody>
                    <a:bodyPr/>
                    <a:lstStyle/>
                    <a:p>
                      <a:pPr algn="ctr"/>
                      <a:r>
                        <a:rPr lang="en-US" sz="2000" b="1" dirty="0"/>
                        <a:t>$159.98</a:t>
                      </a:r>
                    </a:p>
                  </a:txBody>
                  <a:tcPr/>
                </a:tc>
                <a:tc>
                  <a:txBody>
                    <a:bodyPr/>
                    <a:lstStyle/>
                    <a:p>
                      <a:pPr algn="ctr"/>
                      <a:r>
                        <a:rPr lang="en-US" sz="2000" b="1" dirty="0"/>
                        <a:t>$416.07</a:t>
                      </a:r>
                    </a:p>
                  </a:txBody>
                  <a:tcPr/>
                </a:tc>
                <a:tc>
                  <a:txBody>
                    <a:bodyPr/>
                    <a:lstStyle/>
                    <a:p>
                      <a:pPr algn="ctr"/>
                      <a:r>
                        <a:rPr lang="en-US" sz="2000" b="1" dirty="0"/>
                        <a:t>$336.05</a:t>
                      </a:r>
                    </a:p>
                  </a:txBody>
                  <a:tcPr/>
                </a:tc>
                <a:extLst>
                  <a:ext uri="{0D108BD9-81ED-4DB2-BD59-A6C34878D82A}">
                    <a16:rowId xmlns:a16="http://schemas.microsoft.com/office/drawing/2014/main" val="1496785582"/>
                  </a:ext>
                </a:extLst>
              </a:tr>
            </a:tbl>
          </a:graphicData>
        </a:graphic>
      </p:graphicFrame>
    </p:spTree>
    <p:extLst>
      <p:ext uri="{BB962C8B-B14F-4D97-AF65-F5344CB8AC3E}">
        <p14:creationId xmlns:p14="http://schemas.microsoft.com/office/powerpoint/2010/main" val="1646804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2"/>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2500" b="33586"/>
          <a:stretch/>
        </p:blipFill>
        <p:spPr>
          <a:xfrm>
            <a:off x="0" y="-8723"/>
            <a:ext cx="9144000" cy="3909270"/>
          </a:xfrm>
          <a:prstGeom prst="rect">
            <a:avLst/>
          </a:prstGeom>
          <a:blipFill>
            <a:blip r:embed="rId4"/>
            <a:stretch>
              <a:fillRect/>
            </a:stretch>
          </a:blipFill>
        </p:spPr>
      </p:pic>
      <p:sp>
        <p:nvSpPr>
          <p:cNvPr id="30" name="Title 29"/>
          <p:cNvSpPr>
            <a:spLocks noGrp="1"/>
          </p:cNvSpPr>
          <p:nvPr>
            <p:ph type="ctrTitle"/>
          </p:nvPr>
        </p:nvSpPr>
        <p:spPr>
          <a:xfrm>
            <a:off x="457200" y="4129456"/>
            <a:ext cx="6858000" cy="1295400"/>
          </a:xfrm>
        </p:spPr>
        <p:txBody>
          <a:bodyPr/>
          <a:lstStyle/>
          <a:p>
            <a:br>
              <a:rPr lang="en-US" dirty="0"/>
            </a:br>
            <a:r>
              <a:rPr lang="en-US" dirty="0"/>
              <a:t>HEALTH SAVINGS ACCOUNT</a:t>
            </a:r>
            <a:endParaRPr lang="en-US" sz="2200" dirty="0">
              <a:solidFill>
                <a:schemeClr val="bg2"/>
              </a:solidFill>
            </a:endParaRPr>
          </a:p>
        </p:txBody>
      </p:sp>
    </p:spTree>
    <p:extLst>
      <p:ext uri="{BB962C8B-B14F-4D97-AF65-F5344CB8AC3E}">
        <p14:creationId xmlns:p14="http://schemas.microsoft.com/office/powerpoint/2010/main" val="605231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76DF604-D4D7-D34F-B7BC-59A2EFF10D0D}"/>
              </a:ext>
            </a:extLst>
          </p:cNvPr>
          <p:cNvSpPr txBox="1"/>
          <p:nvPr/>
        </p:nvSpPr>
        <p:spPr>
          <a:xfrm>
            <a:off x="2866293" y="1332034"/>
            <a:ext cx="184731" cy="300082"/>
          </a:xfrm>
          <a:prstGeom prst="rect">
            <a:avLst/>
          </a:prstGeom>
          <a:noFill/>
        </p:spPr>
        <p:txBody>
          <a:bodyPr wrap="none" rtlCol="0">
            <a:spAutoFit/>
          </a:bodyPr>
          <a:lstStyle/>
          <a:p>
            <a:pPr defTabSz="685800"/>
            <a:endParaRPr lang="en-US" sz="1350" err="1">
              <a:solidFill>
                <a:srgbClr val="7F7F7F"/>
              </a:solidFill>
              <a:latin typeface="Arial"/>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2514601" y="883627"/>
            <a:ext cx="184731" cy="300082"/>
          </a:xfrm>
          <a:prstGeom prst="rect">
            <a:avLst/>
          </a:prstGeom>
          <a:noFill/>
        </p:spPr>
        <p:txBody>
          <a:bodyPr wrap="none" rtlCol="0">
            <a:spAutoFit/>
          </a:bodyPr>
          <a:lstStyle/>
          <a:p>
            <a:pPr defTabSz="685800"/>
            <a:endParaRPr lang="en-US" sz="1350" err="1">
              <a:solidFill>
                <a:srgbClr val="7F7F7F"/>
              </a:solidFill>
              <a:latin typeface="Arial"/>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411481" y="1062991"/>
            <a:ext cx="5473700" cy="710323"/>
          </a:xfrm>
        </p:spPr>
        <p:txBody>
          <a:bodyPr/>
          <a:lstStyle/>
          <a:p>
            <a:pPr>
              <a:lnSpc>
                <a:spcPts val="4560"/>
              </a:lnSpc>
            </a:pPr>
            <a:r>
              <a:rPr lang="en-US" sz="2850"/>
              <a:t>Why choose an HSA?</a:t>
            </a:r>
          </a:p>
        </p:txBody>
      </p:sp>
      <p:grpSp>
        <p:nvGrpSpPr>
          <p:cNvPr id="12" name="Group 11">
            <a:extLst>
              <a:ext uri="{FF2B5EF4-FFF2-40B4-BE49-F238E27FC236}">
                <a16:creationId xmlns:a16="http://schemas.microsoft.com/office/drawing/2014/main" id="{52B2C168-009C-CA47-BDC5-7C592830CBC3}"/>
              </a:ext>
            </a:extLst>
          </p:cNvPr>
          <p:cNvGrpSpPr/>
          <p:nvPr/>
        </p:nvGrpSpPr>
        <p:grpSpPr>
          <a:xfrm>
            <a:off x="270364" y="1877011"/>
            <a:ext cx="4246349" cy="1210248"/>
            <a:chOff x="60560" y="1057922"/>
            <a:chExt cx="5661799" cy="1613664"/>
          </a:xfrm>
        </p:grpSpPr>
        <p:grpSp>
          <p:nvGrpSpPr>
            <p:cNvPr id="13" name="Group 12">
              <a:extLst>
                <a:ext uri="{FF2B5EF4-FFF2-40B4-BE49-F238E27FC236}">
                  <a16:creationId xmlns:a16="http://schemas.microsoft.com/office/drawing/2014/main" id="{07E217EE-1B0F-8945-909F-72D9E93FF3F9}"/>
                </a:ext>
              </a:extLst>
            </p:cNvPr>
            <p:cNvGrpSpPr/>
            <p:nvPr/>
          </p:nvGrpSpPr>
          <p:grpSpPr>
            <a:xfrm>
              <a:off x="60560" y="1057922"/>
              <a:ext cx="5661799" cy="1613664"/>
              <a:chOff x="-14321" y="1503347"/>
              <a:chExt cx="5661799" cy="1613664"/>
            </a:xfrm>
          </p:grpSpPr>
          <p:sp>
            <p:nvSpPr>
              <p:cNvPr id="21" name="Title 2">
                <a:extLst>
                  <a:ext uri="{FF2B5EF4-FFF2-40B4-BE49-F238E27FC236}">
                    <a16:creationId xmlns:a16="http://schemas.microsoft.com/office/drawing/2014/main" id="{A78B96A3-F932-2B4E-906F-19F2C51DBFF9}"/>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algn="ctr" defTabSz="342900"/>
                <a:r>
                  <a:rPr lang="en-US" sz="4500" b="0">
                    <a:solidFill>
                      <a:srgbClr val="007A96"/>
                    </a:solidFill>
                    <a:latin typeface="Arial" panose="020B0604020202020204" pitchFamily="34" charset="0"/>
                    <a:cs typeface="Arial" panose="020B0604020202020204" pitchFamily="34" charset="0"/>
                  </a:rPr>
                  <a:t>1</a:t>
                </a:r>
              </a:p>
            </p:txBody>
          </p:sp>
          <p:sp>
            <p:nvSpPr>
              <p:cNvPr id="23" name="TextBox 22">
                <a:extLst>
                  <a:ext uri="{FF2B5EF4-FFF2-40B4-BE49-F238E27FC236}">
                    <a16:creationId xmlns:a16="http://schemas.microsoft.com/office/drawing/2014/main" id="{FF1494E3-539D-6B46-ABD1-5020E93AE6D6}"/>
                  </a:ext>
                </a:extLst>
              </p:cNvPr>
              <p:cNvSpPr txBox="1"/>
              <p:nvPr/>
            </p:nvSpPr>
            <p:spPr>
              <a:xfrm>
                <a:off x="1134102" y="1625931"/>
                <a:ext cx="4513376" cy="1491080"/>
              </a:xfrm>
              <a:prstGeom prst="rect">
                <a:avLst/>
              </a:prstGeom>
              <a:noFill/>
            </p:spPr>
            <p:txBody>
              <a:bodyPr wrap="square" lIns="68580" tIns="34290" rIns="68580" bIns="34290" rtlCol="0" anchor="t">
                <a:noAutofit/>
              </a:bodyPr>
              <a:lstStyle/>
              <a:p>
                <a:pPr defTabSz="685800">
                  <a:lnSpc>
                    <a:spcPct val="110000"/>
                  </a:lnSpc>
                  <a:spcAft>
                    <a:spcPts val="225"/>
                  </a:spcAft>
                </a:pPr>
                <a:r>
                  <a:rPr lang="en-US">
                    <a:solidFill>
                      <a:srgbClr val="007A96"/>
                    </a:solidFill>
                    <a:latin typeface="Arial"/>
                  </a:rPr>
                  <a:t>Save on premiums</a:t>
                </a:r>
              </a:p>
              <a:p>
                <a:pPr defTabSz="685800">
                  <a:lnSpc>
                    <a:spcPct val="130000"/>
                  </a:lnSpc>
                </a:pPr>
                <a:r>
                  <a:rPr lang="en-US" sz="1275">
                    <a:solidFill>
                      <a:srgbClr val="626362"/>
                    </a:solidFill>
                    <a:latin typeface="Arial"/>
                  </a:rPr>
                  <a:t>Unlock immediate savings with lower premiums while still enjoying the same doctors, networks and negotiated discounts. </a:t>
                </a:r>
                <a:endParaRPr lang="en-US" sz="1275">
                  <a:solidFill>
                    <a:srgbClr val="626362"/>
                  </a:solidFill>
                  <a:latin typeface="Arial"/>
                  <a:cs typeface="Arial"/>
                </a:endParaRPr>
              </a:p>
            </p:txBody>
          </p:sp>
        </p:grpSp>
        <p:cxnSp>
          <p:nvCxnSpPr>
            <p:cNvPr id="19" name="Straight Connector 18">
              <a:extLst>
                <a:ext uri="{FF2B5EF4-FFF2-40B4-BE49-F238E27FC236}">
                  <a16:creationId xmlns:a16="http://schemas.microsoft.com/office/drawing/2014/main" id="{48F99EF9-14B8-0A4D-B81B-41A3E62A11A9}"/>
                </a:ext>
              </a:extLst>
            </p:cNvPr>
            <p:cNvCxnSpPr>
              <a:cxnSpLocks/>
            </p:cNvCxnSpPr>
            <p:nvPr/>
          </p:nvCxnSpPr>
          <p:spPr>
            <a:xfrm>
              <a:off x="947298" y="1269279"/>
              <a:ext cx="0" cy="1402306"/>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DFFCD38B-8C4F-0C4B-B44A-1951550D76EC}"/>
              </a:ext>
            </a:extLst>
          </p:cNvPr>
          <p:cNvGrpSpPr/>
          <p:nvPr/>
        </p:nvGrpSpPr>
        <p:grpSpPr>
          <a:xfrm>
            <a:off x="4559301" y="1877011"/>
            <a:ext cx="4287784" cy="1210248"/>
            <a:chOff x="60560" y="1057922"/>
            <a:chExt cx="5717045" cy="1613664"/>
          </a:xfrm>
        </p:grpSpPr>
        <p:grpSp>
          <p:nvGrpSpPr>
            <p:cNvPr id="35" name="Group 34">
              <a:extLst>
                <a:ext uri="{FF2B5EF4-FFF2-40B4-BE49-F238E27FC236}">
                  <a16:creationId xmlns:a16="http://schemas.microsoft.com/office/drawing/2014/main" id="{75386D6E-EB1C-1548-AE66-92FB4655FA37}"/>
                </a:ext>
              </a:extLst>
            </p:cNvPr>
            <p:cNvGrpSpPr/>
            <p:nvPr/>
          </p:nvGrpSpPr>
          <p:grpSpPr>
            <a:xfrm>
              <a:off x="60560" y="1057922"/>
              <a:ext cx="5717045" cy="1613664"/>
              <a:chOff x="-14321" y="1503347"/>
              <a:chExt cx="5717045" cy="1613664"/>
            </a:xfrm>
          </p:grpSpPr>
          <p:sp>
            <p:nvSpPr>
              <p:cNvPr id="37" name="Title 2">
                <a:extLst>
                  <a:ext uri="{FF2B5EF4-FFF2-40B4-BE49-F238E27FC236}">
                    <a16:creationId xmlns:a16="http://schemas.microsoft.com/office/drawing/2014/main" id="{4F164346-AAAE-4042-B88A-A85CA887D844}"/>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algn="ctr" defTabSz="342900"/>
                <a:r>
                  <a:rPr lang="en-US" sz="4500" b="0">
                    <a:solidFill>
                      <a:srgbClr val="007A96"/>
                    </a:solidFill>
                    <a:latin typeface="Arial" panose="020B0604020202020204" pitchFamily="34" charset="0"/>
                    <a:cs typeface="Arial" panose="020B0604020202020204" pitchFamily="34" charset="0"/>
                  </a:rPr>
                  <a:t>2</a:t>
                </a:r>
              </a:p>
            </p:txBody>
          </p:sp>
          <p:sp>
            <p:nvSpPr>
              <p:cNvPr id="38" name="TextBox 37">
                <a:extLst>
                  <a:ext uri="{FF2B5EF4-FFF2-40B4-BE49-F238E27FC236}">
                    <a16:creationId xmlns:a16="http://schemas.microsoft.com/office/drawing/2014/main" id="{E1F7AC24-932B-C84F-AA15-128B9FC9EF50}"/>
                  </a:ext>
                </a:extLst>
              </p:cNvPr>
              <p:cNvSpPr txBox="1"/>
              <p:nvPr/>
            </p:nvSpPr>
            <p:spPr>
              <a:xfrm>
                <a:off x="1134102" y="1625931"/>
                <a:ext cx="4568622" cy="1491080"/>
              </a:xfrm>
              <a:prstGeom prst="rect">
                <a:avLst/>
              </a:prstGeom>
              <a:noFill/>
            </p:spPr>
            <p:txBody>
              <a:bodyPr wrap="square" rtlCol="0">
                <a:noAutofit/>
              </a:bodyPr>
              <a:lstStyle/>
              <a:p>
                <a:pPr defTabSz="685800">
                  <a:lnSpc>
                    <a:spcPct val="110000"/>
                  </a:lnSpc>
                  <a:spcAft>
                    <a:spcPts val="225"/>
                  </a:spcAft>
                </a:pPr>
                <a:r>
                  <a:rPr lang="en-US">
                    <a:solidFill>
                      <a:srgbClr val="007A96"/>
                    </a:solidFill>
                    <a:latin typeface="Arial"/>
                  </a:rPr>
                  <a:t>Maximize tax savings </a:t>
                </a:r>
              </a:p>
              <a:p>
                <a:pPr defTabSz="685800">
                  <a:lnSpc>
                    <a:spcPct val="130000"/>
                  </a:lnSpc>
                </a:pPr>
                <a:r>
                  <a:rPr lang="en-US" sz="1275">
                    <a:solidFill>
                      <a:srgbClr val="626362"/>
                    </a:solidFill>
                    <a:latin typeface="Arial"/>
                  </a:rPr>
                  <a:t>Your HSA earns tax-free</a:t>
                </a:r>
                <a:r>
                  <a:rPr lang="en-US" sz="1275" baseline="30000">
                    <a:solidFill>
                      <a:srgbClr val="626362"/>
                    </a:solidFill>
                    <a:latin typeface="Arial"/>
                  </a:rPr>
                  <a:t>1</a:t>
                </a:r>
                <a:r>
                  <a:rPr lang="en-US" sz="1275">
                    <a:solidFill>
                      <a:srgbClr val="626362"/>
                    </a:solidFill>
                    <a:latin typeface="Arial"/>
                  </a:rPr>
                  <a:t> interest and </a:t>
                </a:r>
                <a:br>
                  <a:rPr lang="en-US" sz="1275">
                    <a:solidFill>
                      <a:srgbClr val="626362"/>
                    </a:solidFill>
                    <a:latin typeface="Arial"/>
                  </a:rPr>
                </a:br>
                <a:r>
                  <a:rPr lang="en-US" sz="1275">
                    <a:solidFill>
                      <a:srgbClr val="626362"/>
                    </a:solidFill>
                    <a:latin typeface="Arial"/>
                  </a:rPr>
                  <a:t>you never pay taxes or penalties when you withdraw HSA dollars for qualified expenses. </a:t>
                </a:r>
              </a:p>
            </p:txBody>
          </p:sp>
        </p:grpSp>
        <p:cxnSp>
          <p:nvCxnSpPr>
            <p:cNvPr id="36" name="Straight Connector 35">
              <a:extLst>
                <a:ext uri="{FF2B5EF4-FFF2-40B4-BE49-F238E27FC236}">
                  <a16:creationId xmlns:a16="http://schemas.microsoft.com/office/drawing/2014/main" id="{65E08A2E-0BAB-B746-B662-A4822D6E6193}"/>
                </a:ext>
              </a:extLst>
            </p:cNvPr>
            <p:cNvCxnSpPr>
              <a:cxnSpLocks/>
            </p:cNvCxnSpPr>
            <p:nvPr/>
          </p:nvCxnSpPr>
          <p:spPr>
            <a:xfrm>
              <a:off x="947298" y="1269279"/>
              <a:ext cx="0" cy="1402306"/>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F5F4E6C4-064E-D540-B95F-1494DEB35ED0}"/>
              </a:ext>
            </a:extLst>
          </p:cNvPr>
          <p:cNvGrpSpPr/>
          <p:nvPr/>
        </p:nvGrpSpPr>
        <p:grpSpPr>
          <a:xfrm>
            <a:off x="270364" y="3621530"/>
            <a:ext cx="3978177" cy="1210248"/>
            <a:chOff x="60560" y="1057922"/>
            <a:chExt cx="5304236" cy="1613664"/>
          </a:xfrm>
        </p:grpSpPr>
        <p:grpSp>
          <p:nvGrpSpPr>
            <p:cNvPr id="40" name="Group 39">
              <a:extLst>
                <a:ext uri="{FF2B5EF4-FFF2-40B4-BE49-F238E27FC236}">
                  <a16:creationId xmlns:a16="http://schemas.microsoft.com/office/drawing/2014/main" id="{E281E46D-6D46-CC40-8E01-C6455AF8B4F9}"/>
                </a:ext>
              </a:extLst>
            </p:cNvPr>
            <p:cNvGrpSpPr/>
            <p:nvPr/>
          </p:nvGrpSpPr>
          <p:grpSpPr>
            <a:xfrm>
              <a:off x="60560" y="1057922"/>
              <a:ext cx="5304236" cy="1613664"/>
              <a:chOff x="-14321" y="1503347"/>
              <a:chExt cx="5304236" cy="1613664"/>
            </a:xfrm>
          </p:grpSpPr>
          <p:sp>
            <p:nvSpPr>
              <p:cNvPr id="42" name="Title 2">
                <a:extLst>
                  <a:ext uri="{FF2B5EF4-FFF2-40B4-BE49-F238E27FC236}">
                    <a16:creationId xmlns:a16="http://schemas.microsoft.com/office/drawing/2014/main" id="{D74E81F3-7A7A-EC48-9DC3-FD745C7836FF}"/>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algn="ctr" defTabSz="342900"/>
                <a:r>
                  <a:rPr lang="en-US" sz="4500" b="0">
                    <a:solidFill>
                      <a:srgbClr val="007A96"/>
                    </a:solidFill>
                    <a:latin typeface="Arial" panose="020B0604020202020204" pitchFamily="34" charset="0"/>
                    <a:cs typeface="Arial" panose="020B0604020202020204" pitchFamily="34" charset="0"/>
                  </a:rPr>
                  <a:t>3</a:t>
                </a:r>
              </a:p>
            </p:txBody>
          </p:sp>
          <p:sp>
            <p:nvSpPr>
              <p:cNvPr id="43" name="TextBox 42">
                <a:extLst>
                  <a:ext uri="{FF2B5EF4-FFF2-40B4-BE49-F238E27FC236}">
                    <a16:creationId xmlns:a16="http://schemas.microsoft.com/office/drawing/2014/main" id="{84976AF1-2319-574E-8191-652CA887FDCD}"/>
                  </a:ext>
                </a:extLst>
              </p:cNvPr>
              <p:cNvSpPr txBox="1"/>
              <p:nvPr/>
            </p:nvSpPr>
            <p:spPr>
              <a:xfrm>
                <a:off x="1134102" y="1625931"/>
                <a:ext cx="4155813" cy="1491080"/>
              </a:xfrm>
              <a:prstGeom prst="rect">
                <a:avLst/>
              </a:prstGeom>
              <a:noFill/>
            </p:spPr>
            <p:txBody>
              <a:bodyPr wrap="square" rtlCol="0">
                <a:noAutofit/>
              </a:bodyPr>
              <a:lstStyle/>
              <a:p>
                <a:pPr defTabSz="685800">
                  <a:lnSpc>
                    <a:spcPct val="110000"/>
                  </a:lnSpc>
                  <a:spcAft>
                    <a:spcPts val="225"/>
                  </a:spcAft>
                </a:pPr>
                <a:r>
                  <a:rPr lang="en-US">
                    <a:solidFill>
                      <a:srgbClr val="007A96"/>
                    </a:solidFill>
                    <a:latin typeface="Arial"/>
                  </a:rPr>
                  <a:t>Keep your money—forever </a:t>
                </a:r>
              </a:p>
              <a:p>
                <a:pPr defTabSz="685800">
                  <a:lnSpc>
                    <a:spcPct val="130000"/>
                  </a:lnSpc>
                </a:pPr>
                <a:r>
                  <a:rPr lang="en-US" sz="1275">
                    <a:solidFill>
                      <a:srgbClr val="626362"/>
                    </a:solidFill>
                    <a:latin typeface="Arial"/>
                  </a:rPr>
                  <a:t>Money in your HSA rolls over year after year—even if you change employers or health plans. </a:t>
                </a:r>
              </a:p>
            </p:txBody>
          </p:sp>
        </p:grpSp>
        <p:cxnSp>
          <p:nvCxnSpPr>
            <p:cNvPr id="41" name="Straight Connector 40">
              <a:extLst>
                <a:ext uri="{FF2B5EF4-FFF2-40B4-BE49-F238E27FC236}">
                  <a16:creationId xmlns:a16="http://schemas.microsoft.com/office/drawing/2014/main" id="{8390254A-B9EB-1843-B4D0-B7875E49A4F0}"/>
                </a:ext>
              </a:extLst>
            </p:cNvPr>
            <p:cNvCxnSpPr>
              <a:cxnSpLocks/>
            </p:cNvCxnSpPr>
            <p:nvPr/>
          </p:nvCxnSpPr>
          <p:spPr>
            <a:xfrm>
              <a:off x="947298" y="1269279"/>
              <a:ext cx="0" cy="1402306"/>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EDC10F25-A3E4-9348-90C1-58E11D2CF630}"/>
              </a:ext>
            </a:extLst>
          </p:cNvPr>
          <p:cNvGrpSpPr/>
          <p:nvPr/>
        </p:nvGrpSpPr>
        <p:grpSpPr>
          <a:xfrm>
            <a:off x="4559301" y="3621530"/>
            <a:ext cx="4287784" cy="1210248"/>
            <a:chOff x="60560" y="1057922"/>
            <a:chExt cx="5717045" cy="1613664"/>
          </a:xfrm>
        </p:grpSpPr>
        <p:grpSp>
          <p:nvGrpSpPr>
            <p:cNvPr id="45" name="Group 44">
              <a:extLst>
                <a:ext uri="{FF2B5EF4-FFF2-40B4-BE49-F238E27FC236}">
                  <a16:creationId xmlns:a16="http://schemas.microsoft.com/office/drawing/2014/main" id="{A9D7CAD9-66AA-E24F-AF49-47F7900CC890}"/>
                </a:ext>
              </a:extLst>
            </p:cNvPr>
            <p:cNvGrpSpPr/>
            <p:nvPr/>
          </p:nvGrpSpPr>
          <p:grpSpPr>
            <a:xfrm>
              <a:off x="60560" y="1057922"/>
              <a:ext cx="5717045" cy="1613664"/>
              <a:chOff x="-14321" y="1503347"/>
              <a:chExt cx="5717045" cy="1613664"/>
            </a:xfrm>
          </p:grpSpPr>
          <p:sp>
            <p:nvSpPr>
              <p:cNvPr id="47" name="Title 2">
                <a:extLst>
                  <a:ext uri="{FF2B5EF4-FFF2-40B4-BE49-F238E27FC236}">
                    <a16:creationId xmlns:a16="http://schemas.microsoft.com/office/drawing/2014/main" id="{DD2B0E87-E225-3847-A613-B3C20FE68F3C}"/>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algn="ctr" defTabSz="342900"/>
                <a:r>
                  <a:rPr lang="en-US" sz="4500" b="0">
                    <a:solidFill>
                      <a:srgbClr val="007A96"/>
                    </a:solidFill>
                    <a:latin typeface="Arial" panose="020B0604020202020204" pitchFamily="34" charset="0"/>
                    <a:cs typeface="Arial" panose="020B0604020202020204" pitchFamily="34" charset="0"/>
                  </a:rPr>
                  <a:t>4</a:t>
                </a:r>
              </a:p>
            </p:txBody>
          </p:sp>
          <p:sp>
            <p:nvSpPr>
              <p:cNvPr id="48" name="TextBox 47">
                <a:extLst>
                  <a:ext uri="{FF2B5EF4-FFF2-40B4-BE49-F238E27FC236}">
                    <a16:creationId xmlns:a16="http://schemas.microsoft.com/office/drawing/2014/main" id="{53A4AEDF-F4B5-D043-A4FE-BA13AD6FC970}"/>
                  </a:ext>
                </a:extLst>
              </p:cNvPr>
              <p:cNvSpPr txBox="1"/>
              <p:nvPr/>
            </p:nvSpPr>
            <p:spPr>
              <a:xfrm>
                <a:off x="1134102" y="1625931"/>
                <a:ext cx="4568622" cy="1491080"/>
              </a:xfrm>
              <a:prstGeom prst="rect">
                <a:avLst/>
              </a:prstGeom>
              <a:noFill/>
            </p:spPr>
            <p:txBody>
              <a:bodyPr wrap="square" rtlCol="0">
                <a:noAutofit/>
              </a:bodyPr>
              <a:lstStyle/>
              <a:p>
                <a:pPr defTabSz="685800">
                  <a:lnSpc>
                    <a:spcPct val="110000"/>
                  </a:lnSpc>
                  <a:spcAft>
                    <a:spcPts val="225"/>
                  </a:spcAft>
                </a:pPr>
                <a:r>
                  <a:rPr lang="en-US">
                    <a:solidFill>
                      <a:srgbClr val="007A96"/>
                    </a:solidFill>
                    <a:latin typeface="Arial"/>
                  </a:rPr>
                  <a:t>Save for retirement </a:t>
                </a:r>
              </a:p>
              <a:p>
                <a:pPr defTabSz="685800">
                  <a:lnSpc>
                    <a:spcPct val="130000"/>
                  </a:lnSpc>
                </a:pPr>
                <a:r>
                  <a:rPr lang="en-US" sz="1275">
                    <a:solidFill>
                      <a:srgbClr val="626362"/>
                    </a:solidFill>
                    <a:latin typeface="Arial"/>
                  </a:rPr>
                  <a:t>Invest</a:t>
                </a:r>
                <a:r>
                  <a:rPr lang="en-US" sz="1275" baseline="30000">
                    <a:solidFill>
                      <a:srgbClr val="626362"/>
                    </a:solidFill>
                    <a:latin typeface="Arial"/>
                  </a:rPr>
                  <a:t>2</a:t>
                </a:r>
                <a:r>
                  <a:rPr lang="en-US" sz="1275">
                    <a:solidFill>
                      <a:srgbClr val="626362"/>
                    </a:solidFill>
                    <a:latin typeface="Arial"/>
                  </a:rPr>
                  <a:t> your HSA dollars into low-cost </a:t>
                </a:r>
                <a:br>
                  <a:rPr lang="en-US" sz="1275">
                    <a:solidFill>
                      <a:srgbClr val="626362"/>
                    </a:solidFill>
                    <a:latin typeface="Arial"/>
                  </a:rPr>
                </a:br>
                <a:r>
                  <a:rPr lang="en-US" sz="1275">
                    <a:solidFill>
                      <a:srgbClr val="626362"/>
                    </a:solidFill>
                    <a:latin typeface="Arial"/>
                  </a:rPr>
                  <a:t>mutual funds, then watch your earnings </a:t>
                </a:r>
                <a:br>
                  <a:rPr lang="en-US" sz="1275">
                    <a:solidFill>
                      <a:srgbClr val="626362"/>
                    </a:solidFill>
                    <a:latin typeface="Arial"/>
                  </a:rPr>
                </a:br>
                <a:r>
                  <a:rPr lang="en-US" sz="1275">
                    <a:solidFill>
                      <a:srgbClr val="626362"/>
                    </a:solidFill>
                    <a:latin typeface="Arial"/>
                  </a:rPr>
                  <a:t>grow tax-free. </a:t>
                </a:r>
              </a:p>
              <a:p>
                <a:pPr defTabSz="685800">
                  <a:lnSpc>
                    <a:spcPct val="130000"/>
                  </a:lnSpc>
                </a:pPr>
                <a:r>
                  <a:rPr lang="en-US" sz="1275">
                    <a:solidFill>
                      <a:srgbClr val="626362"/>
                    </a:solidFill>
                    <a:latin typeface="Arial"/>
                  </a:rPr>
                  <a:t> </a:t>
                </a:r>
              </a:p>
            </p:txBody>
          </p:sp>
        </p:grpSp>
        <p:cxnSp>
          <p:nvCxnSpPr>
            <p:cNvPr id="46" name="Straight Connector 45">
              <a:extLst>
                <a:ext uri="{FF2B5EF4-FFF2-40B4-BE49-F238E27FC236}">
                  <a16:creationId xmlns:a16="http://schemas.microsoft.com/office/drawing/2014/main" id="{19149C7C-AC67-D242-A733-7E0563573675}"/>
                </a:ext>
              </a:extLst>
            </p:cNvPr>
            <p:cNvCxnSpPr>
              <a:cxnSpLocks/>
            </p:cNvCxnSpPr>
            <p:nvPr/>
          </p:nvCxnSpPr>
          <p:spPr>
            <a:xfrm>
              <a:off x="947298" y="1269279"/>
              <a:ext cx="0" cy="1402306"/>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27" name="Title 2">
            <a:extLst>
              <a:ext uri="{FF2B5EF4-FFF2-40B4-BE49-F238E27FC236}">
                <a16:creationId xmlns:a16="http://schemas.microsoft.com/office/drawing/2014/main" id="{D09C33A5-5DA6-8945-9CD4-296416EC7AC3}"/>
              </a:ext>
            </a:extLst>
          </p:cNvPr>
          <p:cNvSpPr txBox="1">
            <a:spLocks/>
          </p:cNvSpPr>
          <p:nvPr/>
        </p:nvSpPr>
        <p:spPr>
          <a:xfrm>
            <a:off x="441394" y="5299748"/>
            <a:ext cx="8261213" cy="553998"/>
          </a:xfrm>
          <a:prstGeom prst="rect">
            <a:avLst/>
          </a:prstGeom>
          <a:solidFill>
            <a:schemeClr val="bg1"/>
          </a:solidFill>
        </p:spPr>
        <p:txBody>
          <a:bodyPr vert="horz" wrap="square" lIns="91440" tIns="91440" rIns="91440" bIns="9144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342900">
              <a:spcAft>
                <a:spcPts val="100"/>
              </a:spcAft>
              <a:defRPr/>
            </a:pPr>
            <a:r>
              <a:rPr lang="en-US" sz="600" b="0" baseline="30000">
                <a:solidFill>
                  <a:srgbClr val="FFFFFF">
                    <a:lumMod val="50000"/>
                  </a:srgbClr>
                </a:solidFill>
                <a:latin typeface="Arial" panose="020B0604020202020204" pitchFamily="34" charset="0"/>
                <a:cs typeface="Arial" panose="020B0604020202020204" pitchFamily="34" charset="0"/>
              </a:rPr>
              <a:t>1</a:t>
            </a:r>
            <a:r>
              <a:rPr lang="en-US" sz="600" b="0">
                <a:solidFill>
                  <a:srgbClr val="FFFFFF">
                    <a:lumMod val="50000"/>
                  </a:srgbClr>
                </a:solidFill>
                <a:latin typeface="Arial" panose="020B0604020202020204" pitchFamily="34" charset="0"/>
                <a:cs typeface="Arial" panose="020B0604020202020204" pitchFamily="34" charset="0"/>
              </a:rPr>
              <a:t>HSAs are never taxed at a federal income tax level when used appropriately for qualified medical expenses. Also, most states recognize HSA funds as tax deductible with very few exceptions. Please consult a tax advisor regarding your state’s specific rules. |  </a:t>
            </a:r>
            <a:r>
              <a:rPr lang="en-US" sz="600" b="0" baseline="30000">
                <a:solidFill>
                  <a:srgbClr val="FFFFFF">
                    <a:lumMod val="50000"/>
                  </a:srgbClr>
                </a:solidFill>
                <a:latin typeface="Arial" panose="020B0604020202020204" pitchFamily="34" charset="0"/>
                <a:cs typeface="Arial" panose="020B0604020202020204" pitchFamily="34" charset="0"/>
              </a:rPr>
              <a:t>2</a:t>
            </a:r>
            <a:r>
              <a:rPr lang="en-US" sz="600" b="0">
                <a:solidFill>
                  <a:srgbClr val="FFFFFF">
                    <a:lumMod val="50000"/>
                  </a:srgbClr>
                </a:solidFill>
                <a:latin typeface="Arial" panose="020B0604020202020204" pitchFamily="34" charset="0"/>
                <a:cs typeface="Arial" panose="020B0604020202020204" pitchFamily="34" charset="0"/>
              </a:rPr>
              <a:t>Investments are subject to risk, including the possible loss of the principal invested, and are not FDIC or NCUA insured, or guaranteed by HealthEquity, Inc. Investing through the HealthEquity investment platform is subject to the terms and conditions of the Health Savings Account Custodial Agreement and any applicable investment supplement. Investing may not be suitable for everyone and before making any investments, review the fund’s prospectus. After age 65, if you withdraw funds for any purpose other than qualified medical expenses, you will be subject to income taxes. Funds withdrawn for qualified medical expenses will remain tax-free.</a:t>
            </a:r>
          </a:p>
        </p:txBody>
      </p:sp>
    </p:spTree>
    <p:extLst>
      <p:ext uri="{BB962C8B-B14F-4D97-AF65-F5344CB8AC3E}">
        <p14:creationId xmlns:p14="http://schemas.microsoft.com/office/powerpoint/2010/main" val="12075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F639A15-3503-614B-8D2D-1C5B244788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05011" y="1482075"/>
            <a:ext cx="3527508" cy="4191643"/>
          </a:xfrm>
          <a:prstGeom prst="rect">
            <a:avLst/>
          </a:prstGeom>
        </p:spPr>
      </p:pic>
      <p:sp>
        <p:nvSpPr>
          <p:cNvPr id="18" name="TextBox 17">
            <a:extLst>
              <a:ext uri="{FF2B5EF4-FFF2-40B4-BE49-F238E27FC236}">
                <a16:creationId xmlns:a16="http://schemas.microsoft.com/office/drawing/2014/main" id="{B76DF604-D4D7-D34F-B7BC-59A2EFF10D0D}"/>
              </a:ext>
            </a:extLst>
          </p:cNvPr>
          <p:cNvSpPr txBox="1"/>
          <p:nvPr/>
        </p:nvSpPr>
        <p:spPr>
          <a:xfrm>
            <a:off x="2866293" y="1332034"/>
            <a:ext cx="184731" cy="300082"/>
          </a:xfrm>
          <a:prstGeom prst="rect">
            <a:avLst/>
          </a:prstGeom>
          <a:noFill/>
        </p:spPr>
        <p:txBody>
          <a:bodyPr wrap="none" rtlCol="0">
            <a:spAutoFit/>
          </a:bodyPr>
          <a:lstStyle/>
          <a:p>
            <a:pPr defTabSz="685800"/>
            <a:endParaRPr lang="en-US" sz="1350" err="1">
              <a:solidFill>
                <a:srgbClr val="7F7F7F"/>
              </a:solidFill>
              <a:latin typeface="Arial"/>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2514601" y="883627"/>
            <a:ext cx="184731" cy="300082"/>
          </a:xfrm>
          <a:prstGeom prst="rect">
            <a:avLst/>
          </a:prstGeom>
          <a:noFill/>
        </p:spPr>
        <p:txBody>
          <a:bodyPr wrap="none" rtlCol="0">
            <a:spAutoFit/>
          </a:bodyPr>
          <a:lstStyle/>
          <a:p>
            <a:pPr defTabSz="685800"/>
            <a:endParaRPr lang="en-US" sz="1350" err="1">
              <a:solidFill>
                <a:srgbClr val="7F7F7F"/>
              </a:solidFill>
              <a:latin typeface="Arial"/>
            </a:endParaRPr>
          </a:p>
        </p:txBody>
      </p:sp>
      <p:sp>
        <p:nvSpPr>
          <p:cNvPr id="31" name="Rectangle 30">
            <a:extLst>
              <a:ext uri="{FF2B5EF4-FFF2-40B4-BE49-F238E27FC236}">
                <a16:creationId xmlns:a16="http://schemas.microsoft.com/office/drawing/2014/main" id="{824AAE0F-8400-4848-8845-F2E8B52D3CDB}"/>
              </a:ext>
            </a:extLst>
          </p:cNvPr>
          <p:cNvSpPr/>
          <p:nvPr/>
        </p:nvSpPr>
        <p:spPr>
          <a:xfrm>
            <a:off x="1624822" y="1809107"/>
            <a:ext cx="3190628" cy="32397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srgbClr val="00AAC6"/>
              </a:solidFill>
              <a:latin typeface="Arial" panose="020B0604020202020204" pitchFamily="34" charset="0"/>
            </a:endParaRPr>
          </a:p>
        </p:txBody>
      </p:sp>
      <p:sp>
        <p:nvSpPr>
          <p:cNvPr id="32" name="Rectangle 31">
            <a:extLst>
              <a:ext uri="{FF2B5EF4-FFF2-40B4-BE49-F238E27FC236}">
                <a16:creationId xmlns:a16="http://schemas.microsoft.com/office/drawing/2014/main" id="{C81FB711-94B2-D74E-B865-8C0A060C2DE0}"/>
              </a:ext>
            </a:extLst>
          </p:cNvPr>
          <p:cNvSpPr/>
          <p:nvPr/>
        </p:nvSpPr>
        <p:spPr>
          <a:xfrm>
            <a:off x="4729295" y="1809107"/>
            <a:ext cx="123569" cy="32397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srgbClr val="00AAC6"/>
              </a:solidFill>
              <a:latin typeface="Arial" panose="020B0604020202020204" pitchFamily="34" charset="0"/>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411480" y="2112483"/>
            <a:ext cx="4300152" cy="1188915"/>
          </a:xfrm>
        </p:spPr>
        <p:txBody>
          <a:bodyPr/>
          <a:lstStyle/>
          <a:p>
            <a:pPr>
              <a:lnSpc>
                <a:spcPct val="120000"/>
              </a:lnSpc>
            </a:pPr>
            <a:r>
              <a:rPr lang="en-US" sz="2850"/>
              <a:t>The only account with </a:t>
            </a:r>
            <a:br>
              <a:rPr lang="en-US" sz="2850"/>
            </a:br>
            <a:r>
              <a:rPr lang="en-US" sz="2850"/>
              <a:t>a triple-tax</a:t>
            </a:r>
            <a:r>
              <a:rPr lang="en-US" sz="2850" baseline="30000"/>
              <a:t>1</a:t>
            </a:r>
            <a:r>
              <a:rPr lang="en-US" sz="2850"/>
              <a:t> advantage</a:t>
            </a:r>
            <a:endParaRPr lang="en-US" sz="2850" baseline="30000"/>
          </a:p>
        </p:txBody>
      </p:sp>
      <p:sp>
        <p:nvSpPr>
          <p:cNvPr id="6" name="Rectangle 5">
            <a:extLst>
              <a:ext uri="{FF2B5EF4-FFF2-40B4-BE49-F238E27FC236}">
                <a16:creationId xmlns:a16="http://schemas.microsoft.com/office/drawing/2014/main" id="{82F916CC-E919-6448-9BCB-B3924EAD509E}"/>
              </a:ext>
            </a:extLst>
          </p:cNvPr>
          <p:cNvSpPr/>
          <p:nvPr/>
        </p:nvSpPr>
        <p:spPr>
          <a:xfrm>
            <a:off x="411481" y="3376433"/>
            <a:ext cx="3190628" cy="1259319"/>
          </a:xfrm>
          <a:prstGeom prst="rect">
            <a:avLst/>
          </a:prstGeom>
        </p:spPr>
        <p:txBody>
          <a:bodyPr wrap="square" lIns="68580" tIns="34290" rIns="68580" bIns="34290" anchor="t">
            <a:spAutoFit/>
          </a:bodyPr>
          <a:lstStyle/>
          <a:p>
            <a:pPr marL="300038" indent="-300038" defTabSz="457189">
              <a:spcBef>
                <a:spcPct val="0"/>
              </a:spcBef>
              <a:spcAft>
                <a:spcPts val="1350"/>
              </a:spcAft>
              <a:buFontTx/>
              <a:buAutoNum type="arabicPeriod"/>
              <a:defRPr/>
            </a:pPr>
            <a:r>
              <a:rPr lang="en-US">
                <a:solidFill>
                  <a:srgbClr val="007A96"/>
                </a:solidFill>
                <a:latin typeface="Arial"/>
              </a:rPr>
              <a:t>Contribute pre-tax funds</a:t>
            </a:r>
            <a:endParaRPr lang="en-US" sz="1350">
              <a:solidFill>
                <a:srgbClr val="007A96"/>
              </a:solidFill>
              <a:latin typeface="Arial"/>
            </a:endParaRPr>
          </a:p>
          <a:p>
            <a:pPr marL="300038" indent="-300038" defTabSz="457189">
              <a:spcBef>
                <a:spcPct val="0"/>
              </a:spcBef>
              <a:spcAft>
                <a:spcPts val="1350"/>
              </a:spcAft>
              <a:buFontTx/>
              <a:buAutoNum type="arabicPeriod"/>
              <a:defRPr/>
            </a:pPr>
            <a:r>
              <a:rPr lang="en-US">
                <a:solidFill>
                  <a:srgbClr val="007A96"/>
                </a:solidFill>
                <a:latin typeface="Arial"/>
              </a:rPr>
              <a:t>Grow tax-free earnings</a:t>
            </a:r>
            <a:endParaRPr lang="en-US">
              <a:solidFill>
                <a:srgbClr val="007A96"/>
              </a:solidFill>
              <a:latin typeface="Arial"/>
              <a:cs typeface="Arial"/>
            </a:endParaRPr>
          </a:p>
          <a:p>
            <a:pPr marL="300038" indent="-300038" defTabSz="457189">
              <a:spcBef>
                <a:spcPct val="0"/>
              </a:spcBef>
              <a:spcAft>
                <a:spcPts val="1350"/>
              </a:spcAft>
              <a:buFontTx/>
              <a:buAutoNum type="arabicPeriod"/>
              <a:defRPr/>
            </a:pPr>
            <a:r>
              <a:rPr lang="en-US">
                <a:solidFill>
                  <a:srgbClr val="007A96"/>
                </a:solidFill>
                <a:latin typeface="Arial"/>
              </a:rPr>
              <a:t>Enjoy tax-free distributions</a:t>
            </a:r>
            <a:endParaRPr lang="en-US">
              <a:solidFill>
                <a:srgbClr val="007A96"/>
              </a:solidFill>
              <a:latin typeface="Arial"/>
              <a:cs typeface="Arial"/>
            </a:endParaRPr>
          </a:p>
        </p:txBody>
      </p:sp>
      <p:sp>
        <p:nvSpPr>
          <p:cNvPr id="12" name="Title 2">
            <a:extLst>
              <a:ext uri="{FF2B5EF4-FFF2-40B4-BE49-F238E27FC236}">
                <a16:creationId xmlns:a16="http://schemas.microsoft.com/office/drawing/2014/main" id="{42D81891-B86F-A143-8994-8720E51D3378}"/>
              </a:ext>
            </a:extLst>
          </p:cNvPr>
          <p:cNvSpPr txBox="1">
            <a:spLocks/>
          </p:cNvSpPr>
          <p:nvPr/>
        </p:nvSpPr>
        <p:spPr>
          <a:xfrm>
            <a:off x="411480" y="5299748"/>
            <a:ext cx="2593361" cy="553998"/>
          </a:xfrm>
          <a:prstGeom prst="rect">
            <a:avLst/>
          </a:prstGeom>
          <a:solidFill>
            <a:schemeClr val="bg1"/>
          </a:solidFill>
        </p:spPr>
        <p:txBody>
          <a:bodyPr vert="horz" wrap="square" lIns="91440" tIns="91440" rIns="91440" bIns="9144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342900">
              <a:spcAft>
                <a:spcPts val="100"/>
              </a:spcAft>
              <a:defRPr/>
            </a:pPr>
            <a:r>
              <a:rPr lang="en-US" sz="600" b="0" baseline="30000">
                <a:solidFill>
                  <a:srgbClr val="FFFFFF">
                    <a:lumMod val="50000"/>
                  </a:srgbClr>
                </a:solidFill>
                <a:latin typeface="Arial" panose="020B0604020202020204" pitchFamily="34" charset="0"/>
                <a:cs typeface="Arial" panose="020B0604020202020204" pitchFamily="34" charset="0"/>
              </a:rPr>
              <a:t>1</a:t>
            </a:r>
            <a:r>
              <a:rPr lang="en-US" sz="600" b="0">
                <a:solidFill>
                  <a:srgbClr val="FFFFFF">
                    <a:lumMod val="50000"/>
                  </a:srgbClr>
                </a:solidFill>
                <a:latin typeface="Arial" panose="020B0604020202020204" pitchFamily="34" charset="0"/>
                <a:cs typeface="Arial" panose="020B0604020202020204" pitchFamily="34" charset="0"/>
              </a:rPr>
              <a:t>HSAs are never taxed at a federal income tax level when used appropriately for qualified medical expenses. Also, most states recognize HSA funds as tax deductible with very few exceptions. Please consult a tax advisor regarding your state’s specific rules.</a:t>
            </a:r>
          </a:p>
        </p:txBody>
      </p:sp>
    </p:spTree>
    <p:extLst>
      <p:ext uri="{BB962C8B-B14F-4D97-AF65-F5344CB8AC3E}">
        <p14:creationId xmlns:p14="http://schemas.microsoft.com/office/powerpoint/2010/main" val="1883425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1B7E0CD-697C-AB4B-A146-029F19C145BC}"/>
              </a:ext>
            </a:extLst>
          </p:cNvPr>
          <p:cNvGraphicFramePr>
            <a:graphicFrameLocks noGrp="1"/>
          </p:cNvGraphicFramePr>
          <p:nvPr>
            <p:extLst>
              <p:ext uri="{D42A27DB-BD31-4B8C-83A1-F6EECF244321}">
                <p14:modId xmlns:p14="http://schemas.microsoft.com/office/powerpoint/2010/main" val="835077826"/>
              </p:ext>
            </p:extLst>
          </p:nvPr>
        </p:nvGraphicFramePr>
        <p:xfrm>
          <a:off x="1478232" y="2385885"/>
          <a:ext cx="6187535" cy="3434725"/>
        </p:xfrm>
        <a:graphic>
          <a:graphicData uri="http://schemas.openxmlformats.org/drawingml/2006/table">
            <a:tbl>
              <a:tblPr firstRow="1" bandRow="1">
                <a:tableStyleId>{5C22544A-7EE6-4342-B048-85BDC9FD1C3A}</a:tableStyleId>
              </a:tblPr>
              <a:tblGrid>
                <a:gridCol w="2136189">
                  <a:extLst>
                    <a:ext uri="{9D8B030D-6E8A-4147-A177-3AD203B41FA5}">
                      <a16:colId xmlns:a16="http://schemas.microsoft.com/office/drawing/2014/main" val="3875472367"/>
                    </a:ext>
                  </a:extLst>
                </a:gridCol>
                <a:gridCol w="2148573">
                  <a:extLst>
                    <a:ext uri="{9D8B030D-6E8A-4147-A177-3AD203B41FA5}">
                      <a16:colId xmlns:a16="http://schemas.microsoft.com/office/drawing/2014/main" val="1965431758"/>
                    </a:ext>
                  </a:extLst>
                </a:gridCol>
                <a:gridCol w="1902773">
                  <a:extLst>
                    <a:ext uri="{9D8B030D-6E8A-4147-A177-3AD203B41FA5}">
                      <a16:colId xmlns:a16="http://schemas.microsoft.com/office/drawing/2014/main" val="766925907"/>
                    </a:ext>
                  </a:extLst>
                </a:gridCol>
              </a:tblGrid>
              <a:tr h="672724">
                <a:tc>
                  <a:txBody>
                    <a:bodyPr/>
                    <a:lstStyle/>
                    <a:p>
                      <a:r>
                        <a:rPr lang="en-US" sz="1300" b="0" i="0">
                          <a:latin typeface="+mn-lt"/>
                        </a:rPr>
                        <a:t>Coverage level</a:t>
                      </a:r>
                    </a:p>
                  </a:txBody>
                  <a:tcPr marL="182880" marR="182880" marT="182880" marB="182880" anchor="ctr">
                    <a:lnB w="12700" cap="flat" cmpd="sng" algn="ctr">
                      <a:solidFill>
                        <a:schemeClr val="bg2"/>
                      </a:solidFill>
                      <a:prstDash val="solid"/>
                      <a:round/>
                      <a:headEnd type="none" w="med" len="med"/>
                      <a:tailEnd type="none" w="med" len="med"/>
                    </a:lnB>
                  </a:tcPr>
                </a:tc>
                <a:tc>
                  <a:txBody>
                    <a:bodyPr/>
                    <a:lstStyle/>
                    <a:p>
                      <a:r>
                        <a:rPr lang="en-US" sz="1300" b="0" i="0">
                          <a:latin typeface="+mn-lt"/>
                        </a:rPr>
                        <a:t>Contribution limit</a:t>
                      </a:r>
                    </a:p>
                  </a:txBody>
                  <a:tcPr marL="182880" marR="182880" marT="182880" marB="182880" anchor="ctr">
                    <a:lnB w="12700" cap="flat" cmpd="sng" algn="ctr">
                      <a:solidFill>
                        <a:schemeClr val="bg2"/>
                      </a:solidFill>
                      <a:prstDash val="solid"/>
                      <a:round/>
                      <a:headEnd type="none" w="med" len="med"/>
                      <a:tailEnd type="none" w="med" len="med"/>
                    </a:lnB>
                  </a:tcPr>
                </a:tc>
                <a:tc>
                  <a:txBody>
                    <a:bodyPr/>
                    <a:lstStyle/>
                    <a:p>
                      <a:r>
                        <a:rPr lang="en-US" sz="1300" b="0" i="0">
                          <a:latin typeface="+mn-lt"/>
                        </a:rPr>
                        <a:t>Tax savings*</a:t>
                      </a:r>
                    </a:p>
                  </a:txBody>
                  <a:tcPr marL="182880" marR="182880" marT="182880" marB="18288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789143">
                <a:tc>
                  <a:txBody>
                    <a:bodyPr/>
                    <a:lstStyle/>
                    <a:p>
                      <a:r>
                        <a:rPr lang="en-US" sz="1700" b="0" i="0">
                          <a:latin typeface="+mn-lt"/>
                        </a:rPr>
                        <a:t>Individual</a:t>
                      </a:r>
                    </a:p>
                  </a:txBody>
                  <a:tcPr marL="182880" marR="182880" marT="182880" marB="18288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r>
                        <a:rPr lang="en-US" sz="1700" b="0" i="0">
                          <a:latin typeface="+mn-lt"/>
                        </a:rPr>
                        <a:t>$3,650</a:t>
                      </a:r>
                    </a:p>
                  </a:txBody>
                  <a:tcPr marL="182880" marR="182880" marT="182880" marB="18288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r>
                        <a:rPr lang="en-US" sz="1700" b="1" i="0">
                          <a:latin typeface="+mn-lt"/>
                        </a:rPr>
                        <a:t>$1,095</a:t>
                      </a:r>
                    </a:p>
                  </a:txBody>
                  <a:tcPr marL="182880" marR="182880" marT="182880" marB="182880">
                    <a:lnL w="12700" cap="flat" cmpd="sng" algn="ctr">
                      <a:solidFill>
                        <a:schemeClr val="bg2"/>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571651311"/>
                  </a:ext>
                </a:extLst>
              </a:tr>
              <a:tr h="789143">
                <a:tc>
                  <a:txBody>
                    <a:bodyPr/>
                    <a:lstStyle/>
                    <a:p>
                      <a:r>
                        <a:rPr lang="en-US" sz="1700" b="0" i="0">
                          <a:latin typeface="+mn-lt"/>
                        </a:rPr>
                        <a:t>Family</a:t>
                      </a:r>
                    </a:p>
                  </a:txBody>
                  <a:tcPr marL="182880" marR="182880" marT="182880" marB="182880">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en-US" sz="1700" b="0" i="0">
                          <a:latin typeface="+mn-lt"/>
                        </a:rPr>
                        <a:t>$7,300</a:t>
                      </a:r>
                    </a:p>
                  </a:txBody>
                  <a:tcPr marL="182880" marR="182880" marT="182880" marB="1828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en-US" sz="1700" b="1" i="0">
                          <a:latin typeface="+mn-lt"/>
                        </a:rPr>
                        <a:t>$2,190</a:t>
                      </a:r>
                    </a:p>
                  </a:txBody>
                  <a:tcPr marL="182880" marR="182880" marT="182880" marB="182880">
                    <a:lnL w="12700" cap="flat" cmpd="sng" algn="ctr">
                      <a:solidFill>
                        <a:schemeClr val="bg1"/>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3962028618"/>
                  </a:ext>
                </a:extLst>
              </a:tr>
              <a:tr h="1183715">
                <a:tc>
                  <a:txBody>
                    <a:bodyPr/>
                    <a:lstStyle/>
                    <a:p>
                      <a:r>
                        <a:rPr lang="en-US" sz="1700" b="0" i="0">
                          <a:latin typeface="+mn-lt"/>
                        </a:rPr>
                        <a:t>Age 55+</a:t>
                      </a:r>
                    </a:p>
                  </a:txBody>
                  <a:tcPr marL="182880" marR="182880" marT="182880" marB="18288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US" sz="1700" b="0" i="0">
                          <a:latin typeface="+mn-lt"/>
                        </a:rPr>
                        <a:t>$1,000 </a:t>
                      </a:r>
                    </a:p>
                    <a:p>
                      <a:r>
                        <a:rPr lang="en-US" sz="1700" b="0" i="0">
                          <a:latin typeface="+mn-lt"/>
                        </a:rPr>
                        <a:t>catch-up</a:t>
                      </a:r>
                    </a:p>
                  </a:txBody>
                  <a:tcPr marL="182880" marR="182880" marT="182880" marB="18288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US" sz="1700" b="1" i="0" dirty="0">
                          <a:latin typeface="+mn-lt"/>
                        </a:rPr>
                        <a:t>$300 </a:t>
                      </a:r>
                    </a:p>
                    <a:p>
                      <a:r>
                        <a:rPr lang="en-US" sz="1700" b="1" i="0" dirty="0">
                          <a:latin typeface="+mn-lt"/>
                        </a:rPr>
                        <a:t>extra</a:t>
                      </a:r>
                    </a:p>
                  </a:txBody>
                  <a:tcPr marL="182880" marR="182880" marT="182880" marB="182880">
                    <a:lnL w="12700" cap="flat" cmpd="sng" algn="ctr">
                      <a:solidFill>
                        <a:schemeClr val="bg2"/>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3459339"/>
                  </a:ext>
                </a:extLst>
              </a:tr>
            </a:tbl>
          </a:graphicData>
        </a:graphic>
      </p:graphicFrame>
      <p:sp>
        <p:nvSpPr>
          <p:cNvPr id="14" name="Rectangle 13">
            <a:extLst>
              <a:ext uri="{FF2B5EF4-FFF2-40B4-BE49-F238E27FC236}">
                <a16:creationId xmlns:a16="http://schemas.microsoft.com/office/drawing/2014/main" id="{4857DD10-E858-E44A-95FE-025A9A134033}"/>
              </a:ext>
            </a:extLst>
          </p:cNvPr>
          <p:cNvSpPr/>
          <p:nvPr/>
        </p:nvSpPr>
        <p:spPr>
          <a:xfrm>
            <a:off x="533400" y="6220174"/>
            <a:ext cx="4572000" cy="300082"/>
          </a:xfrm>
          <a:prstGeom prst="rect">
            <a:avLst/>
          </a:prstGeom>
        </p:spPr>
        <p:txBody>
          <a:bodyPr wrap="square">
            <a:spAutoFit/>
          </a:bodyPr>
          <a:lstStyle/>
          <a:p>
            <a:pPr defTabSz="457189">
              <a:defRPr/>
            </a:pPr>
            <a:r>
              <a:rPr lang="en-US" sz="675" dirty="0">
                <a:solidFill>
                  <a:srgbClr val="626362"/>
                </a:solidFill>
                <a:latin typeface="Arial"/>
              </a:rPr>
              <a:t>*Estimated savings are based on an assumed combined federal and state income tax bracket of 30%. Actual savings will depend on your taxable income and tax status. </a:t>
            </a:r>
            <a:r>
              <a:rPr lang="en-US" sz="675" dirty="0">
                <a:solidFill>
                  <a:srgbClr val="FFFFFF">
                    <a:lumMod val="50000"/>
                  </a:srgbClr>
                </a:solidFill>
                <a:latin typeface="Arial"/>
                <a:cs typeface="Arial" panose="020B0604020202020204" pitchFamily="34" charset="0"/>
              </a:rPr>
              <a:t> </a:t>
            </a:r>
          </a:p>
        </p:txBody>
      </p:sp>
      <p:sp>
        <p:nvSpPr>
          <p:cNvPr id="9" name="Title 2">
            <a:extLst>
              <a:ext uri="{FF2B5EF4-FFF2-40B4-BE49-F238E27FC236}">
                <a16:creationId xmlns:a16="http://schemas.microsoft.com/office/drawing/2014/main" id="{2DF5819C-4F99-D245-AF6E-7636E76F218E}"/>
              </a:ext>
            </a:extLst>
          </p:cNvPr>
          <p:cNvSpPr txBox="1">
            <a:spLocks/>
          </p:cNvSpPr>
          <p:nvPr/>
        </p:nvSpPr>
        <p:spPr>
          <a:xfrm>
            <a:off x="0" y="1062991"/>
            <a:ext cx="9144000" cy="623248"/>
          </a:xfrm>
          <a:prstGeom prst="rect">
            <a:avLst/>
          </a:prstGeom>
        </p:spPr>
        <p:txBody>
          <a:bodyPr vert="horz" wrap="square" lIns="91440" tIns="91440" rIns="91440" bIns="91440" rtlCol="0" anchor="t" anchorCtr="0">
            <a:sp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algn="ctr" defTabSz="457189">
              <a:defRPr/>
            </a:pPr>
            <a:r>
              <a:rPr lang="en-US" sz="2850">
                <a:solidFill>
                  <a:srgbClr val="592C82"/>
                </a:solidFill>
                <a:latin typeface="Arial"/>
              </a:rPr>
              <a:t>The more you contribute – the more you save</a:t>
            </a:r>
          </a:p>
        </p:txBody>
      </p:sp>
      <p:sp>
        <p:nvSpPr>
          <p:cNvPr id="7" name="Title 2">
            <a:extLst>
              <a:ext uri="{FF2B5EF4-FFF2-40B4-BE49-F238E27FC236}">
                <a16:creationId xmlns:a16="http://schemas.microsoft.com/office/drawing/2014/main" id="{CAB85E96-8E26-2C48-8B15-9A655307AC07}"/>
              </a:ext>
            </a:extLst>
          </p:cNvPr>
          <p:cNvSpPr txBox="1">
            <a:spLocks/>
          </p:cNvSpPr>
          <p:nvPr/>
        </p:nvSpPr>
        <p:spPr>
          <a:xfrm>
            <a:off x="2057400" y="1805229"/>
            <a:ext cx="4625435" cy="461665"/>
          </a:xfrm>
          <a:prstGeom prst="rect">
            <a:avLst/>
          </a:prstGeom>
        </p:spPr>
        <p:txBody>
          <a:bodyPr vert="horz" wrap="square" lIns="91440" tIns="91440" rIns="91440" bIns="91440" rtlCol="0" anchor="t" anchorCtr="0">
            <a:sp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algn="ctr" defTabSz="457189">
              <a:defRPr/>
            </a:pPr>
            <a:r>
              <a:rPr lang="en-US" sz="1800" b="0" dirty="0">
                <a:solidFill>
                  <a:srgbClr val="626362"/>
                </a:solidFill>
                <a:latin typeface="Arial"/>
              </a:rPr>
              <a:t>IRS 2022 Contribution Limits</a:t>
            </a:r>
          </a:p>
        </p:txBody>
      </p:sp>
    </p:spTree>
    <p:extLst>
      <p:ext uri="{BB962C8B-B14F-4D97-AF65-F5344CB8AC3E}">
        <p14:creationId xmlns:p14="http://schemas.microsoft.com/office/powerpoint/2010/main" val="166392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EB7D6A2-F7F5-5B49-A874-A081BE78B84A}"/>
              </a:ext>
            </a:extLst>
          </p:cNvPr>
          <p:cNvSpPr txBox="1"/>
          <p:nvPr/>
        </p:nvSpPr>
        <p:spPr>
          <a:xfrm>
            <a:off x="1" y="5261683"/>
            <a:ext cx="9143999" cy="528734"/>
          </a:xfrm>
          <a:prstGeom prst="rect">
            <a:avLst/>
          </a:prstGeom>
          <a:noFill/>
        </p:spPr>
        <p:txBody>
          <a:bodyPr wrap="square" rtlCol="0">
            <a:spAutoFit/>
          </a:bodyPr>
          <a:lstStyle/>
          <a:p>
            <a:pPr algn="ctr" defTabSz="457189">
              <a:lnSpc>
                <a:spcPts val="3860"/>
              </a:lnSpc>
              <a:spcAft>
                <a:spcPts val="1800"/>
              </a:spcAft>
            </a:pPr>
            <a:r>
              <a:rPr lang="en-US" sz="2100">
                <a:solidFill>
                  <a:srgbClr val="007A96"/>
                </a:solidFill>
                <a:latin typeface="Arial" panose="020B0604020202020204" pitchFamily="34" charset="0"/>
                <a:cs typeface="Arial" panose="020B0604020202020204" pitchFamily="34" charset="0"/>
              </a:rPr>
              <a:t>Learn.HealthEquity.com/QME</a:t>
            </a:r>
          </a:p>
        </p:txBody>
      </p:sp>
      <p:sp>
        <p:nvSpPr>
          <p:cNvPr id="22" name="TextBox 21">
            <a:extLst>
              <a:ext uri="{FF2B5EF4-FFF2-40B4-BE49-F238E27FC236}">
                <a16:creationId xmlns:a16="http://schemas.microsoft.com/office/drawing/2014/main" id="{5515A16E-EF2A-BF4D-A3A6-68478CA94E0D}"/>
              </a:ext>
            </a:extLst>
          </p:cNvPr>
          <p:cNvSpPr txBox="1"/>
          <p:nvPr/>
        </p:nvSpPr>
        <p:spPr>
          <a:xfrm>
            <a:off x="0" y="1062990"/>
            <a:ext cx="9144000" cy="531428"/>
          </a:xfrm>
          <a:prstGeom prst="rect">
            <a:avLst/>
          </a:prstGeom>
          <a:noFill/>
        </p:spPr>
        <p:txBody>
          <a:bodyPr wrap="square" lIns="68580" tIns="0" rIns="68580" bIns="34290" rtlCol="0" anchor="t">
            <a:spAutoFit/>
          </a:bodyPr>
          <a:lstStyle/>
          <a:p>
            <a:pPr algn="ctr" defTabSz="457189">
              <a:lnSpc>
                <a:spcPts val="4260"/>
              </a:lnSpc>
              <a:spcBef>
                <a:spcPts val="1800"/>
              </a:spcBef>
              <a:spcAft>
                <a:spcPts val="1200"/>
              </a:spcAft>
            </a:pPr>
            <a:r>
              <a:rPr lang="en-US" sz="2850" b="1">
                <a:solidFill>
                  <a:srgbClr val="592C82"/>
                </a:solidFill>
                <a:latin typeface="Arial"/>
                <a:cs typeface="Arial"/>
              </a:rPr>
              <a:t>Save by spending on eligible expenses</a:t>
            </a:r>
          </a:p>
        </p:txBody>
      </p:sp>
      <p:grpSp>
        <p:nvGrpSpPr>
          <p:cNvPr id="5" name="Group 4">
            <a:extLst>
              <a:ext uri="{FF2B5EF4-FFF2-40B4-BE49-F238E27FC236}">
                <a16:creationId xmlns:a16="http://schemas.microsoft.com/office/drawing/2014/main" id="{CF595BB9-795C-644E-A2AB-0CF13A248C3B}"/>
              </a:ext>
            </a:extLst>
          </p:cNvPr>
          <p:cNvGrpSpPr/>
          <p:nvPr/>
        </p:nvGrpSpPr>
        <p:grpSpPr>
          <a:xfrm>
            <a:off x="392186" y="1731116"/>
            <a:ext cx="2451093" cy="1314941"/>
            <a:chOff x="597664" y="1272871"/>
            <a:chExt cx="3268124" cy="1753254"/>
          </a:xfrm>
        </p:grpSpPr>
        <p:sp>
          <p:nvSpPr>
            <p:cNvPr id="43" name="Title 2">
              <a:extLst>
                <a:ext uri="{FF2B5EF4-FFF2-40B4-BE49-F238E27FC236}">
                  <a16:creationId xmlns:a16="http://schemas.microsoft.com/office/drawing/2014/main" id="{310F9ACD-F2EC-3742-8CDA-7F49936391A7}"/>
                </a:ext>
              </a:extLst>
            </p:cNvPr>
            <p:cNvSpPr txBox="1">
              <a:spLocks/>
            </p:cNvSpPr>
            <p:nvPr/>
          </p:nvSpPr>
          <p:spPr>
            <a:xfrm>
              <a:off x="1461288" y="1272871"/>
              <a:ext cx="2404500" cy="615553"/>
            </a:xfrm>
            <a:prstGeom prst="rect">
              <a:avLst/>
            </a:prstGeom>
            <a:noFill/>
          </p:spPr>
          <p:txBody>
            <a:bodyPr vert="horz" wrap="square" lIns="0" tIns="91440" rIns="91440" bIns="9144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457189"/>
              <a:r>
                <a:rPr lang="en-US" sz="1800" b="0">
                  <a:solidFill>
                    <a:srgbClr val="007A96"/>
                  </a:solidFill>
                  <a:latin typeface="Arial" panose="020B0604020202020204" pitchFamily="34" charset="0"/>
                  <a:cs typeface="Arial" panose="020B0604020202020204" pitchFamily="34" charset="0"/>
                </a:rPr>
                <a:t>Medical care </a:t>
              </a:r>
            </a:p>
          </p:txBody>
        </p:sp>
        <p:pic>
          <p:nvPicPr>
            <p:cNvPr id="44" name="Content Placeholder 14">
              <a:extLst>
                <a:ext uri="{FF2B5EF4-FFF2-40B4-BE49-F238E27FC236}">
                  <a16:creationId xmlns:a16="http://schemas.microsoft.com/office/drawing/2014/main" id="{560C4D6C-4D42-CD4E-9AD3-69B280D58037}"/>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597664" y="1417378"/>
              <a:ext cx="632825" cy="673133"/>
            </a:xfrm>
            <a:prstGeom prst="rect">
              <a:avLst/>
            </a:prstGeom>
          </p:spPr>
        </p:pic>
        <p:sp>
          <p:nvSpPr>
            <p:cNvPr id="45" name="Content Placeholder 3">
              <a:extLst>
                <a:ext uri="{FF2B5EF4-FFF2-40B4-BE49-F238E27FC236}">
                  <a16:creationId xmlns:a16="http://schemas.microsoft.com/office/drawing/2014/main" id="{E0828B3B-D562-B24E-8416-A2187634F494}"/>
                </a:ext>
              </a:extLst>
            </p:cNvPr>
            <p:cNvSpPr txBox="1">
              <a:spLocks/>
            </p:cNvSpPr>
            <p:nvPr/>
          </p:nvSpPr>
          <p:spPr>
            <a:xfrm>
              <a:off x="1447003" y="1809569"/>
              <a:ext cx="2263461" cy="1216556"/>
            </a:xfrm>
            <a:prstGeom prst="rect">
              <a:avLst/>
            </a:prstGeom>
          </p:spPr>
          <p:txBody>
            <a:bodyPr vert="horz" lIns="0" tIns="45720" rIns="0" bIns="4572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71446" indent="-160334" defTabSz="457189">
                <a:spcBef>
                  <a:spcPts val="0"/>
                </a:spcBef>
                <a:spcAft>
                  <a:spcPts val="600"/>
                </a:spcAft>
                <a:tabLst>
                  <a:tab pos="1246157" algn="l"/>
                </a:tabLst>
              </a:pPr>
              <a:r>
                <a:rPr lang="en-US" sz="1275">
                  <a:solidFill>
                    <a:srgbClr val="626362"/>
                  </a:solidFill>
                  <a:latin typeface="Arial" panose="020B0604020202020204" pitchFamily="34" charset="0"/>
                  <a:cs typeface="Arial" panose="020B0604020202020204" pitchFamily="34" charset="0"/>
                </a:rPr>
                <a:t>Doctor visits</a:t>
              </a:r>
              <a:br>
                <a:rPr lang="en-US" sz="1275">
                  <a:solidFill>
                    <a:srgbClr val="626362"/>
                  </a:solidFill>
                  <a:latin typeface="Arial" panose="020B0604020202020204" pitchFamily="34" charset="0"/>
                  <a:cs typeface="Arial" panose="020B0604020202020204" pitchFamily="34" charset="0"/>
                </a:rPr>
              </a:br>
              <a:r>
                <a:rPr lang="en-US" sz="1275">
                  <a:solidFill>
                    <a:srgbClr val="626362"/>
                  </a:solidFill>
                  <a:latin typeface="Arial" panose="020B0604020202020204" pitchFamily="34" charset="0"/>
                  <a:cs typeface="Arial" panose="020B0604020202020204" pitchFamily="34" charset="0"/>
                </a:rPr>
                <a:t>and copays</a:t>
              </a:r>
            </a:p>
            <a:p>
              <a:pPr marL="171446" indent="-160334" defTabSz="457189">
                <a:spcBef>
                  <a:spcPts val="0"/>
                </a:spcBef>
                <a:spcAft>
                  <a:spcPts val="600"/>
                </a:spcAft>
                <a:tabLst>
                  <a:tab pos="1246157" algn="l"/>
                </a:tabLst>
              </a:pPr>
              <a:r>
                <a:rPr lang="en-US" sz="1275">
                  <a:solidFill>
                    <a:srgbClr val="626362"/>
                  </a:solidFill>
                  <a:latin typeface="Arial" panose="020B0604020202020204" pitchFamily="34" charset="0"/>
                  <a:cs typeface="Arial" panose="020B0604020202020204" pitchFamily="34" charset="0"/>
                </a:rPr>
                <a:t>Hospital services </a:t>
              </a:r>
            </a:p>
            <a:p>
              <a:pPr marL="171446" indent="-160334" defTabSz="457189">
                <a:spcBef>
                  <a:spcPts val="0"/>
                </a:spcBef>
                <a:spcAft>
                  <a:spcPts val="600"/>
                </a:spcAft>
                <a:tabLst>
                  <a:tab pos="1246157" algn="l"/>
                </a:tabLst>
              </a:pPr>
              <a:r>
                <a:rPr lang="en-US" sz="1275">
                  <a:solidFill>
                    <a:srgbClr val="626362"/>
                  </a:solidFill>
                  <a:latin typeface="Arial" panose="020B0604020202020204" pitchFamily="34" charset="0"/>
                  <a:cs typeface="Arial" panose="020B0604020202020204" pitchFamily="34" charset="0"/>
                </a:rPr>
                <a:t>Prescriptions</a:t>
              </a:r>
            </a:p>
          </p:txBody>
        </p:sp>
      </p:grpSp>
      <p:grpSp>
        <p:nvGrpSpPr>
          <p:cNvPr id="7" name="Group 6">
            <a:extLst>
              <a:ext uri="{FF2B5EF4-FFF2-40B4-BE49-F238E27FC236}">
                <a16:creationId xmlns:a16="http://schemas.microsoft.com/office/drawing/2014/main" id="{F0A2C212-D93E-5D40-9F8C-33FBF1F09209}"/>
              </a:ext>
            </a:extLst>
          </p:cNvPr>
          <p:cNvGrpSpPr/>
          <p:nvPr/>
        </p:nvGrpSpPr>
        <p:grpSpPr>
          <a:xfrm>
            <a:off x="3324727" y="1731116"/>
            <a:ext cx="2624003" cy="1314941"/>
            <a:chOff x="4253318" y="1272871"/>
            <a:chExt cx="3498670" cy="1753254"/>
          </a:xfrm>
        </p:grpSpPr>
        <p:sp>
          <p:nvSpPr>
            <p:cNvPr id="28" name="Title 2">
              <a:extLst>
                <a:ext uri="{FF2B5EF4-FFF2-40B4-BE49-F238E27FC236}">
                  <a16:creationId xmlns:a16="http://schemas.microsoft.com/office/drawing/2014/main" id="{504A370C-08EC-1C4C-8D5D-F998997ACCAE}"/>
                </a:ext>
              </a:extLst>
            </p:cNvPr>
            <p:cNvSpPr txBox="1">
              <a:spLocks/>
            </p:cNvSpPr>
            <p:nvPr/>
          </p:nvSpPr>
          <p:spPr>
            <a:xfrm>
              <a:off x="5347488" y="1272871"/>
              <a:ext cx="2404500" cy="615553"/>
            </a:xfrm>
            <a:prstGeom prst="rect">
              <a:avLst/>
            </a:prstGeom>
            <a:noFill/>
          </p:spPr>
          <p:txBody>
            <a:bodyPr vert="horz" wrap="square" lIns="0" tIns="91440" rIns="91440" bIns="9144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457189"/>
              <a:r>
                <a:rPr lang="en-US" sz="1800" b="0">
                  <a:solidFill>
                    <a:srgbClr val="007A96"/>
                  </a:solidFill>
                  <a:latin typeface="Arial" panose="020B0604020202020204" pitchFamily="34" charset="0"/>
                  <a:cs typeface="Arial" panose="020B0604020202020204" pitchFamily="34" charset="0"/>
                </a:rPr>
                <a:t>Vision</a:t>
              </a:r>
            </a:p>
          </p:txBody>
        </p:sp>
        <p:pic>
          <p:nvPicPr>
            <p:cNvPr id="29" name="Content Placeholder 14">
              <a:extLst>
                <a:ext uri="{FF2B5EF4-FFF2-40B4-BE49-F238E27FC236}">
                  <a16:creationId xmlns:a16="http://schemas.microsoft.com/office/drawing/2014/main" id="{00794C63-6366-5F46-82E4-4B3B77BD2707}"/>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a:stretch/>
          </p:blipFill>
          <p:spPr>
            <a:xfrm>
              <a:off x="4253318" y="1339346"/>
              <a:ext cx="863371" cy="389443"/>
            </a:xfrm>
            <a:prstGeom prst="rect">
              <a:avLst/>
            </a:prstGeom>
          </p:spPr>
        </p:pic>
        <p:sp>
          <p:nvSpPr>
            <p:cNvPr id="30" name="Content Placeholder 3">
              <a:extLst>
                <a:ext uri="{FF2B5EF4-FFF2-40B4-BE49-F238E27FC236}">
                  <a16:creationId xmlns:a16="http://schemas.microsoft.com/office/drawing/2014/main" id="{BBCD69E1-A535-534F-AB84-562CD2B1026B}"/>
                </a:ext>
              </a:extLst>
            </p:cNvPr>
            <p:cNvSpPr txBox="1">
              <a:spLocks/>
            </p:cNvSpPr>
            <p:nvPr/>
          </p:nvSpPr>
          <p:spPr>
            <a:xfrm>
              <a:off x="5333203" y="1809569"/>
              <a:ext cx="2263461" cy="1216556"/>
            </a:xfrm>
            <a:prstGeom prst="rect">
              <a:avLst/>
            </a:prstGeom>
          </p:spPr>
          <p:txBody>
            <a:bodyPr vert="horz" lIns="0" tIns="45720" rIns="0" bIns="4572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71446" indent="-160334" defTabSz="457189">
                <a:spcBef>
                  <a:spcPts val="0"/>
                </a:spcBef>
                <a:spcAft>
                  <a:spcPts val="600"/>
                </a:spcAft>
                <a:tabLst>
                  <a:tab pos="1246157" algn="l"/>
                </a:tabLst>
              </a:pPr>
              <a:r>
                <a:rPr lang="en-US" sz="1275">
                  <a:solidFill>
                    <a:srgbClr val="626362"/>
                  </a:solidFill>
                  <a:latin typeface="Arial" panose="020B0604020202020204" pitchFamily="34" charset="0"/>
                  <a:cs typeface="Arial" panose="020B0604020202020204" pitchFamily="34" charset="0"/>
                </a:rPr>
                <a:t>Eye exams </a:t>
              </a:r>
            </a:p>
            <a:p>
              <a:pPr marL="171446" indent="-160334" defTabSz="457189">
                <a:spcBef>
                  <a:spcPts val="0"/>
                </a:spcBef>
                <a:spcAft>
                  <a:spcPts val="600"/>
                </a:spcAft>
                <a:tabLst>
                  <a:tab pos="1246157" algn="l"/>
                </a:tabLst>
              </a:pPr>
              <a:r>
                <a:rPr lang="en-US" sz="1275">
                  <a:solidFill>
                    <a:srgbClr val="626362"/>
                  </a:solidFill>
                  <a:latin typeface="Arial" panose="020B0604020202020204" pitchFamily="34" charset="0"/>
                  <a:cs typeface="Arial" panose="020B0604020202020204" pitchFamily="34" charset="0"/>
                </a:rPr>
                <a:t>Prescription glasses/contacts   </a:t>
              </a:r>
            </a:p>
            <a:p>
              <a:pPr marL="171446" indent="-160334" defTabSz="457189">
                <a:spcBef>
                  <a:spcPts val="0"/>
                </a:spcBef>
                <a:spcAft>
                  <a:spcPts val="600"/>
                </a:spcAft>
                <a:tabLst>
                  <a:tab pos="1246157" algn="l"/>
                </a:tabLst>
              </a:pPr>
              <a:r>
                <a:rPr lang="en-US" sz="1275">
                  <a:solidFill>
                    <a:srgbClr val="626362"/>
                  </a:solidFill>
                  <a:latin typeface="Arial" panose="020B0604020202020204" pitchFamily="34" charset="0"/>
                  <a:cs typeface="Arial" panose="020B0604020202020204" pitchFamily="34" charset="0"/>
                </a:rPr>
                <a:t>Lasik surgery </a:t>
              </a:r>
            </a:p>
          </p:txBody>
        </p:sp>
      </p:grpSp>
      <p:grpSp>
        <p:nvGrpSpPr>
          <p:cNvPr id="33" name="Group 32">
            <a:extLst>
              <a:ext uri="{FF2B5EF4-FFF2-40B4-BE49-F238E27FC236}">
                <a16:creationId xmlns:a16="http://schemas.microsoft.com/office/drawing/2014/main" id="{15CA5762-A9DD-5246-AF57-2433FD214D49}"/>
              </a:ext>
            </a:extLst>
          </p:cNvPr>
          <p:cNvGrpSpPr/>
          <p:nvPr/>
        </p:nvGrpSpPr>
        <p:grpSpPr>
          <a:xfrm>
            <a:off x="6430179" y="1731116"/>
            <a:ext cx="2236351" cy="1314941"/>
            <a:chOff x="4614863" y="1272871"/>
            <a:chExt cx="2981801" cy="1753254"/>
          </a:xfrm>
        </p:grpSpPr>
        <p:sp>
          <p:nvSpPr>
            <p:cNvPr id="34" name="Title 2">
              <a:extLst>
                <a:ext uri="{FF2B5EF4-FFF2-40B4-BE49-F238E27FC236}">
                  <a16:creationId xmlns:a16="http://schemas.microsoft.com/office/drawing/2014/main" id="{E56437CB-820A-FE43-B566-54E140432D64}"/>
                </a:ext>
              </a:extLst>
            </p:cNvPr>
            <p:cNvSpPr txBox="1">
              <a:spLocks/>
            </p:cNvSpPr>
            <p:nvPr/>
          </p:nvSpPr>
          <p:spPr>
            <a:xfrm>
              <a:off x="5347488" y="1272871"/>
              <a:ext cx="2249176" cy="615553"/>
            </a:xfrm>
            <a:prstGeom prst="rect">
              <a:avLst/>
            </a:prstGeom>
            <a:noFill/>
          </p:spPr>
          <p:txBody>
            <a:bodyPr vert="horz" wrap="square" lIns="0" tIns="91440" rIns="91440" bIns="9144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457189"/>
              <a:r>
                <a:rPr lang="en-US" sz="1800" b="0">
                  <a:solidFill>
                    <a:srgbClr val="007A96"/>
                  </a:solidFill>
                  <a:latin typeface="Arial" panose="020B0604020202020204" pitchFamily="34" charset="0"/>
                  <a:cs typeface="Arial" panose="020B0604020202020204" pitchFamily="34" charset="0"/>
                </a:rPr>
                <a:t>Dental</a:t>
              </a:r>
            </a:p>
          </p:txBody>
        </p:sp>
        <p:pic>
          <p:nvPicPr>
            <p:cNvPr id="35" name="Content Placeholder 14">
              <a:extLst>
                <a:ext uri="{FF2B5EF4-FFF2-40B4-BE49-F238E27FC236}">
                  <a16:creationId xmlns:a16="http://schemas.microsoft.com/office/drawing/2014/main" id="{88D5D65A-172C-BB4A-BEC3-A4F2B91294BB}"/>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l="-2556" b="-9372"/>
            <a:stretch/>
          </p:blipFill>
          <p:spPr>
            <a:xfrm>
              <a:off x="4614863" y="1410786"/>
              <a:ext cx="573266" cy="673133"/>
            </a:xfrm>
            <a:prstGeom prst="rect">
              <a:avLst/>
            </a:prstGeom>
          </p:spPr>
        </p:pic>
        <p:sp>
          <p:nvSpPr>
            <p:cNvPr id="36" name="Content Placeholder 3">
              <a:extLst>
                <a:ext uri="{FF2B5EF4-FFF2-40B4-BE49-F238E27FC236}">
                  <a16:creationId xmlns:a16="http://schemas.microsoft.com/office/drawing/2014/main" id="{2260634D-4DDF-4D48-8719-4C6E3BF90F38}"/>
                </a:ext>
              </a:extLst>
            </p:cNvPr>
            <p:cNvSpPr txBox="1">
              <a:spLocks/>
            </p:cNvSpPr>
            <p:nvPr/>
          </p:nvSpPr>
          <p:spPr>
            <a:xfrm>
              <a:off x="5333203" y="1809569"/>
              <a:ext cx="2263461" cy="1216556"/>
            </a:xfrm>
            <a:prstGeom prst="rect">
              <a:avLst/>
            </a:prstGeom>
          </p:spPr>
          <p:txBody>
            <a:bodyPr vert="horz" lIns="0" tIns="45720" rIns="0" bIns="4572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71446" indent="-160334" defTabSz="457189">
                <a:spcBef>
                  <a:spcPts val="0"/>
                </a:spcBef>
                <a:spcAft>
                  <a:spcPts val="600"/>
                </a:spcAft>
                <a:tabLst>
                  <a:tab pos="1246157" algn="l"/>
                </a:tabLst>
              </a:pPr>
              <a:r>
                <a:rPr lang="en-US" sz="1275">
                  <a:solidFill>
                    <a:srgbClr val="626362"/>
                  </a:solidFill>
                  <a:latin typeface="Arial" panose="020B0604020202020204" pitchFamily="34" charset="0"/>
                  <a:cs typeface="Arial" panose="020B0604020202020204" pitchFamily="34" charset="0"/>
                </a:rPr>
                <a:t>Teeth cleaning </a:t>
              </a:r>
            </a:p>
            <a:p>
              <a:pPr marL="171446" indent="-160334" defTabSz="457189">
                <a:spcBef>
                  <a:spcPts val="0"/>
                </a:spcBef>
                <a:spcAft>
                  <a:spcPts val="600"/>
                </a:spcAft>
                <a:tabLst>
                  <a:tab pos="1246157" algn="l"/>
                </a:tabLst>
              </a:pPr>
              <a:r>
                <a:rPr lang="en-US" sz="1275">
                  <a:solidFill>
                    <a:srgbClr val="626362"/>
                  </a:solidFill>
                  <a:latin typeface="Arial" panose="020B0604020202020204" pitchFamily="34" charset="0"/>
                  <a:cs typeface="Arial" panose="020B0604020202020204" pitchFamily="34" charset="0"/>
                </a:rPr>
                <a:t>Dental reconstruction </a:t>
              </a:r>
            </a:p>
            <a:p>
              <a:pPr marL="171446" indent="-160334" defTabSz="457189">
                <a:spcBef>
                  <a:spcPts val="0"/>
                </a:spcBef>
                <a:spcAft>
                  <a:spcPts val="600"/>
                </a:spcAft>
                <a:tabLst>
                  <a:tab pos="1246157" algn="l"/>
                </a:tabLst>
              </a:pPr>
              <a:r>
                <a:rPr lang="en-US" sz="1275">
                  <a:solidFill>
                    <a:srgbClr val="626362"/>
                  </a:solidFill>
                  <a:latin typeface="Arial" panose="020B0604020202020204" pitchFamily="34" charset="0"/>
                  <a:cs typeface="Arial" panose="020B0604020202020204" pitchFamily="34" charset="0"/>
                </a:rPr>
                <a:t>Orthodontia </a:t>
              </a:r>
            </a:p>
          </p:txBody>
        </p:sp>
      </p:grpSp>
      <p:grpSp>
        <p:nvGrpSpPr>
          <p:cNvPr id="37" name="Group 36">
            <a:extLst>
              <a:ext uri="{FF2B5EF4-FFF2-40B4-BE49-F238E27FC236}">
                <a16:creationId xmlns:a16="http://schemas.microsoft.com/office/drawing/2014/main" id="{85AB39B6-E7F1-C34A-BCCF-2A9A1017D88A}"/>
              </a:ext>
            </a:extLst>
          </p:cNvPr>
          <p:cNvGrpSpPr/>
          <p:nvPr/>
        </p:nvGrpSpPr>
        <p:grpSpPr>
          <a:xfrm>
            <a:off x="1709230" y="3448580"/>
            <a:ext cx="2620955" cy="1717464"/>
            <a:chOff x="597664" y="1272871"/>
            <a:chExt cx="3494607" cy="2289952"/>
          </a:xfrm>
        </p:grpSpPr>
        <p:sp>
          <p:nvSpPr>
            <p:cNvPr id="38" name="Title 2">
              <a:extLst>
                <a:ext uri="{FF2B5EF4-FFF2-40B4-BE49-F238E27FC236}">
                  <a16:creationId xmlns:a16="http://schemas.microsoft.com/office/drawing/2014/main" id="{D233CB5D-95C6-554D-B895-7C25E3EE7997}"/>
                </a:ext>
              </a:extLst>
            </p:cNvPr>
            <p:cNvSpPr txBox="1">
              <a:spLocks/>
            </p:cNvSpPr>
            <p:nvPr/>
          </p:nvSpPr>
          <p:spPr>
            <a:xfrm>
              <a:off x="1461288" y="1272871"/>
              <a:ext cx="2404500" cy="615553"/>
            </a:xfrm>
            <a:prstGeom prst="rect">
              <a:avLst/>
            </a:prstGeom>
            <a:noFill/>
          </p:spPr>
          <p:txBody>
            <a:bodyPr vert="horz" wrap="square" lIns="0" tIns="91440" rIns="91440" bIns="9144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457189"/>
              <a:r>
                <a:rPr lang="en-US" sz="1800" b="0">
                  <a:solidFill>
                    <a:srgbClr val="007A96"/>
                  </a:solidFill>
                  <a:latin typeface="Arial" panose="020B0604020202020204" pitchFamily="34" charset="0"/>
                  <a:cs typeface="Arial" panose="020B0604020202020204" pitchFamily="34" charset="0"/>
                </a:rPr>
                <a:t>Personal health</a:t>
              </a:r>
            </a:p>
          </p:txBody>
        </p:sp>
        <p:pic>
          <p:nvPicPr>
            <p:cNvPr id="39" name="Content Placeholder 14">
              <a:extLst>
                <a:ext uri="{FF2B5EF4-FFF2-40B4-BE49-F238E27FC236}">
                  <a16:creationId xmlns:a16="http://schemas.microsoft.com/office/drawing/2014/main" id="{4CFF61AC-2CC3-9141-AB12-F84D0C2B50AF}"/>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a:xfrm>
              <a:off x="597664" y="1401046"/>
              <a:ext cx="632825" cy="648645"/>
            </a:xfrm>
            <a:prstGeom prst="rect">
              <a:avLst/>
            </a:prstGeom>
          </p:spPr>
        </p:pic>
        <p:sp>
          <p:nvSpPr>
            <p:cNvPr id="40" name="Content Placeholder 3">
              <a:extLst>
                <a:ext uri="{FF2B5EF4-FFF2-40B4-BE49-F238E27FC236}">
                  <a16:creationId xmlns:a16="http://schemas.microsoft.com/office/drawing/2014/main" id="{85C2FE84-6A58-FB4E-9019-A1CB5074E8BD}"/>
                </a:ext>
              </a:extLst>
            </p:cNvPr>
            <p:cNvSpPr txBox="1">
              <a:spLocks/>
            </p:cNvSpPr>
            <p:nvPr/>
          </p:nvSpPr>
          <p:spPr>
            <a:xfrm>
              <a:off x="1447003" y="1809569"/>
              <a:ext cx="2645268" cy="1753254"/>
            </a:xfrm>
            <a:prstGeom prst="rect">
              <a:avLst/>
            </a:prstGeom>
          </p:spPr>
          <p:txBody>
            <a:bodyPr vert="horz" lIns="0" tIns="45720" rIns="0" bIns="4572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71446" indent="-160334" defTabSz="457189">
                <a:spcBef>
                  <a:spcPts val="0"/>
                </a:spcBef>
                <a:spcAft>
                  <a:spcPts val="600"/>
                </a:spcAft>
                <a:tabLst>
                  <a:tab pos="1246157" algn="l"/>
                </a:tabLst>
              </a:pPr>
              <a:r>
                <a:rPr lang="en-US" sz="1275">
                  <a:solidFill>
                    <a:srgbClr val="626362"/>
                  </a:solidFill>
                  <a:latin typeface="Arial" panose="020B0604020202020204" pitchFamily="34" charset="0"/>
                  <a:cs typeface="Arial" panose="020B0604020202020204" pitchFamily="34" charset="0"/>
                </a:rPr>
                <a:t>OTC pain relievers   </a:t>
              </a:r>
            </a:p>
            <a:p>
              <a:pPr marL="171446" indent="-160334" defTabSz="457189">
                <a:spcBef>
                  <a:spcPts val="0"/>
                </a:spcBef>
                <a:spcAft>
                  <a:spcPts val="600"/>
                </a:spcAft>
                <a:tabLst>
                  <a:tab pos="1246157" algn="l"/>
                </a:tabLst>
              </a:pPr>
              <a:r>
                <a:rPr lang="en-US" sz="1275">
                  <a:solidFill>
                    <a:srgbClr val="626362"/>
                  </a:solidFill>
                  <a:latin typeface="Arial" panose="020B0604020202020204" pitchFamily="34" charset="0"/>
                  <a:cs typeface="Arial" panose="020B0604020202020204" pitchFamily="34" charset="0"/>
                </a:rPr>
                <a:t>Feminine care products </a:t>
              </a:r>
            </a:p>
            <a:p>
              <a:pPr marL="171446" indent="-160334" defTabSz="457189">
                <a:spcBef>
                  <a:spcPts val="0"/>
                </a:spcBef>
                <a:spcAft>
                  <a:spcPts val="450"/>
                </a:spcAft>
                <a:tabLst>
                  <a:tab pos="1246157" algn="l"/>
                </a:tabLst>
              </a:pPr>
              <a:r>
                <a:rPr lang="en-US" sz="1275">
                  <a:solidFill>
                    <a:srgbClr val="626362"/>
                  </a:solidFill>
                  <a:latin typeface="Arial" panose="020B0604020202020204" pitchFamily="34" charset="0"/>
                  <a:cs typeface="Arial" panose="020B0604020202020204" pitchFamily="34" charset="0"/>
                </a:rPr>
                <a:t>Personal protective equipment*</a:t>
              </a:r>
            </a:p>
            <a:p>
              <a:pPr marL="11112" indent="0" defTabSz="457189">
                <a:spcBef>
                  <a:spcPts val="0"/>
                </a:spcBef>
                <a:spcAft>
                  <a:spcPts val="600"/>
                </a:spcAft>
                <a:buNone/>
                <a:tabLst>
                  <a:tab pos="1246157" algn="l"/>
                </a:tabLst>
              </a:pPr>
              <a:r>
                <a:rPr lang="en-US" sz="675">
                  <a:solidFill>
                    <a:srgbClr val="626362"/>
                  </a:solidFill>
                  <a:latin typeface="Arial" panose="020B0604020202020204" pitchFamily="34" charset="0"/>
                  <a:cs typeface="Arial" panose="020B0604020202020204" pitchFamily="34" charset="0"/>
                </a:rPr>
                <a:t>*If used for the primary purpose of preventing spread of COVID-19</a:t>
              </a:r>
            </a:p>
          </p:txBody>
        </p:sp>
      </p:grpSp>
      <p:grpSp>
        <p:nvGrpSpPr>
          <p:cNvPr id="41" name="Group 40">
            <a:extLst>
              <a:ext uri="{FF2B5EF4-FFF2-40B4-BE49-F238E27FC236}">
                <a16:creationId xmlns:a16="http://schemas.microsoft.com/office/drawing/2014/main" id="{ACF75DFF-3FE3-CE43-9AA6-19AD4F76E578}"/>
              </a:ext>
            </a:extLst>
          </p:cNvPr>
          <p:cNvGrpSpPr/>
          <p:nvPr/>
        </p:nvGrpSpPr>
        <p:grpSpPr>
          <a:xfrm>
            <a:off x="4886928" y="3448581"/>
            <a:ext cx="2567375" cy="1491323"/>
            <a:chOff x="669104" y="1272871"/>
            <a:chExt cx="3423167" cy="1988431"/>
          </a:xfrm>
        </p:grpSpPr>
        <p:sp>
          <p:nvSpPr>
            <p:cNvPr id="42" name="Title 2">
              <a:extLst>
                <a:ext uri="{FF2B5EF4-FFF2-40B4-BE49-F238E27FC236}">
                  <a16:creationId xmlns:a16="http://schemas.microsoft.com/office/drawing/2014/main" id="{0B4F5A09-DD92-414C-AC62-415FF6E6148B}"/>
                </a:ext>
              </a:extLst>
            </p:cNvPr>
            <p:cNvSpPr txBox="1">
              <a:spLocks/>
            </p:cNvSpPr>
            <p:nvPr/>
          </p:nvSpPr>
          <p:spPr>
            <a:xfrm>
              <a:off x="1461288" y="1272871"/>
              <a:ext cx="2404500" cy="615553"/>
            </a:xfrm>
            <a:prstGeom prst="rect">
              <a:avLst/>
            </a:prstGeom>
            <a:noFill/>
          </p:spPr>
          <p:txBody>
            <a:bodyPr vert="horz" wrap="square" lIns="0" tIns="91440" rIns="91440" bIns="9144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457189"/>
              <a:r>
                <a:rPr lang="en-US" sz="1800" b="0">
                  <a:solidFill>
                    <a:srgbClr val="007A96"/>
                  </a:solidFill>
                  <a:latin typeface="Arial" panose="020B0604020202020204" pitchFamily="34" charset="0"/>
                  <a:cs typeface="Arial" panose="020B0604020202020204" pitchFamily="34" charset="0"/>
                </a:rPr>
                <a:t>Alternative care</a:t>
              </a:r>
            </a:p>
          </p:txBody>
        </p:sp>
        <p:pic>
          <p:nvPicPr>
            <p:cNvPr id="46" name="Content Placeholder 14">
              <a:extLst>
                <a:ext uri="{FF2B5EF4-FFF2-40B4-BE49-F238E27FC236}">
                  <a16:creationId xmlns:a16="http://schemas.microsoft.com/office/drawing/2014/main" id="{AE989EE7-9096-A745-A669-982222E206DC}"/>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rcRect/>
            <a:stretch/>
          </p:blipFill>
          <p:spPr>
            <a:xfrm>
              <a:off x="669104" y="1329606"/>
              <a:ext cx="713386" cy="731221"/>
            </a:xfrm>
            <a:prstGeom prst="rect">
              <a:avLst/>
            </a:prstGeom>
          </p:spPr>
        </p:pic>
        <p:sp>
          <p:nvSpPr>
            <p:cNvPr id="47" name="Content Placeholder 3">
              <a:extLst>
                <a:ext uri="{FF2B5EF4-FFF2-40B4-BE49-F238E27FC236}">
                  <a16:creationId xmlns:a16="http://schemas.microsoft.com/office/drawing/2014/main" id="{DFE63702-346A-E142-99C4-0CD43C7967C2}"/>
                </a:ext>
              </a:extLst>
            </p:cNvPr>
            <p:cNvSpPr txBox="1">
              <a:spLocks/>
            </p:cNvSpPr>
            <p:nvPr/>
          </p:nvSpPr>
          <p:spPr>
            <a:xfrm>
              <a:off x="1447003" y="1809569"/>
              <a:ext cx="2645268" cy="1451733"/>
            </a:xfrm>
            <a:prstGeom prst="rect">
              <a:avLst/>
            </a:prstGeom>
          </p:spPr>
          <p:txBody>
            <a:bodyPr vert="horz" lIns="0" tIns="45720" rIns="0" bIns="4572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71446" indent="-160334" defTabSz="457189">
                <a:spcBef>
                  <a:spcPts val="0"/>
                </a:spcBef>
                <a:spcAft>
                  <a:spcPts val="600"/>
                </a:spcAft>
                <a:tabLst>
                  <a:tab pos="1246157" algn="l"/>
                </a:tabLst>
              </a:pPr>
              <a:r>
                <a:rPr lang="en-US" sz="1275">
                  <a:solidFill>
                    <a:srgbClr val="626362"/>
                  </a:solidFill>
                  <a:latin typeface="Arial" panose="020B0604020202020204" pitchFamily="34" charset="0"/>
                  <a:cs typeface="Arial" panose="020B0604020202020204" pitchFamily="34" charset="0"/>
                </a:rPr>
                <a:t>Chiropractic care</a:t>
              </a:r>
            </a:p>
            <a:p>
              <a:pPr marL="171446" indent="-160334" defTabSz="457189">
                <a:spcBef>
                  <a:spcPts val="0"/>
                </a:spcBef>
                <a:spcAft>
                  <a:spcPts val="600"/>
                </a:spcAft>
                <a:tabLst>
                  <a:tab pos="1246157" algn="l"/>
                </a:tabLst>
              </a:pPr>
              <a:r>
                <a:rPr lang="en-US" sz="1275">
                  <a:solidFill>
                    <a:srgbClr val="626362"/>
                  </a:solidFill>
                  <a:latin typeface="Arial" panose="020B0604020202020204" pitchFamily="34" charset="0"/>
                  <a:cs typeface="Arial" panose="020B0604020202020204" pitchFamily="34" charset="0"/>
                </a:rPr>
                <a:t>Acupuncture</a:t>
              </a:r>
            </a:p>
            <a:p>
              <a:pPr marL="171446" indent="-160334" defTabSz="457189">
                <a:spcBef>
                  <a:spcPts val="0"/>
                </a:spcBef>
                <a:spcAft>
                  <a:spcPts val="450"/>
                </a:spcAft>
                <a:tabLst>
                  <a:tab pos="1246157" algn="l"/>
                </a:tabLst>
              </a:pPr>
              <a:r>
                <a:rPr lang="en-US" sz="1275">
                  <a:solidFill>
                    <a:srgbClr val="626362"/>
                  </a:solidFill>
                  <a:latin typeface="Arial" panose="020B0604020202020204" pitchFamily="34" charset="0"/>
                  <a:cs typeface="Arial" panose="020B0604020202020204" pitchFamily="34" charset="0"/>
                </a:rPr>
                <a:t>Massage* </a:t>
              </a:r>
            </a:p>
            <a:p>
              <a:pPr marL="11111" indent="0" defTabSz="457189">
                <a:spcBef>
                  <a:spcPts val="0"/>
                </a:spcBef>
                <a:spcAft>
                  <a:spcPts val="225"/>
                </a:spcAft>
                <a:buNone/>
                <a:tabLst>
                  <a:tab pos="1246157" algn="l"/>
                </a:tabLst>
              </a:pPr>
              <a:r>
                <a:rPr lang="en-US" sz="675">
                  <a:solidFill>
                    <a:srgbClr val="626362"/>
                  </a:solidFill>
                </a:rPr>
                <a:t>*May require letter of medical necessity </a:t>
              </a:r>
            </a:p>
          </p:txBody>
        </p:sp>
      </p:grpSp>
    </p:spTree>
    <p:extLst>
      <p:ext uri="{BB962C8B-B14F-4D97-AF65-F5344CB8AC3E}">
        <p14:creationId xmlns:p14="http://schemas.microsoft.com/office/powerpoint/2010/main" val="16093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icture containing person, water, person, outdoor&#10;&#10;Description automatically generated">
            <a:extLst>
              <a:ext uri="{FF2B5EF4-FFF2-40B4-BE49-F238E27FC236}">
                <a16:creationId xmlns:a16="http://schemas.microsoft.com/office/drawing/2014/main" id="{6205DCCF-C6A3-9D4D-8A9C-6A4867DC7E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04841" y="857250"/>
            <a:ext cx="6139160" cy="5143500"/>
          </a:xfrm>
          <a:prstGeom prst="rect">
            <a:avLst/>
          </a:prstGeom>
        </p:spPr>
      </p:pic>
      <p:sp>
        <p:nvSpPr>
          <p:cNvPr id="15" name="Rectangle 14">
            <a:extLst>
              <a:ext uri="{FF2B5EF4-FFF2-40B4-BE49-F238E27FC236}">
                <a16:creationId xmlns:a16="http://schemas.microsoft.com/office/drawing/2014/main" id="{750C81D2-FAD0-F741-8E2E-A442C4C3E09B}"/>
              </a:ext>
            </a:extLst>
          </p:cNvPr>
          <p:cNvSpPr/>
          <p:nvPr/>
        </p:nvSpPr>
        <p:spPr>
          <a:xfrm>
            <a:off x="1268367" y="1668866"/>
            <a:ext cx="3190628" cy="3568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srgbClr val="00AAC6"/>
              </a:solidFill>
              <a:latin typeface="Arial" panose="020B0604020202020204" pitchFamily="34" charset="0"/>
            </a:endParaRPr>
          </a:p>
        </p:txBody>
      </p:sp>
      <p:sp>
        <p:nvSpPr>
          <p:cNvPr id="16" name="Rectangle 15">
            <a:extLst>
              <a:ext uri="{FF2B5EF4-FFF2-40B4-BE49-F238E27FC236}">
                <a16:creationId xmlns:a16="http://schemas.microsoft.com/office/drawing/2014/main" id="{6461E32D-AAC7-AD44-8515-64E146F0C508}"/>
              </a:ext>
            </a:extLst>
          </p:cNvPr>
          <p:cNvSpPr/>
          <p:nvPr/>
        </p:nvSpPr>
        <p:spPr>
          <a:xfrm>
            <a:off x="4372840" y="1668866"/>
            <a:ext cx="123569" cy="356818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srgbClr val="00AAC6"/>
              </a:solidFill>
              <a:latin typeface="Arial" panose="020B0604020202020204" pitchFamily="34" charset="0"/>
            </a:endParaRPr>
          </a:p>
        </p:txBody>
      </p:sp>
      <p:sp>
        <p:nvSpPr>
          <p:cNvPr id="18" name="TextBox 17">
            <a:extLst>
              <a:ext uri="{FF2B5EF4-FFF2-40B4-BE49-F238E27FC236}">
                <a16:creationId xmlns:a16="http://schemas.microsoft.com/office/drawing/2014/main" id="{B76DF604-D4D7-D34F-B7BC-59A2EFF10D0D}"/>
              </a:ext>
            </a:extLst>
          </p:cNvPr>
          <p:cNvSpPr txBox="1"/>
          <p:nvPr/>
        </p:nvSpPr>
        <p:spPr>
          <a:xfrm>
            <a:off x="2866293" y="1332034"/>
            <a:ext cx="184731" cy="300082"/>
          </a:xfrm>
          <a:prstGeom prst="rect">
            <a:avLst/>
          </a:prstGeom>
          <a:noFill/>
        </p:spPr>
        <p:txBody>
          <a:bodyPr wrap="none" rtlCol="0">
            <a:spAutoFit/>
          </a:bodyPr>
          <a:lstStyle/>
          <a:p>
            <a:pPr defTabSz="685800"/>
            <a:endParaRPr lang="en-US" sz="1350" err="1">
              <a:solidFill>
                <a:srgbClr val="7F7F7F"/>
              </a:solidFill>
              <a:latin typeface="Arial"/>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2514601" y="883627"/>
            <a:ext cx="184731" cy="300082"/>
          </a:xfrm>
          <a:prstGeom prst="rect">
            <a:avLst/>
          </a:prstGeom>
          <a:noFill/>
        </p:spPr>
        <p:txBody>
          <a:bodyPr wrap="none" rtlCol="0">
            <a:spAutoFit/>
          </a:bodyPr>
          <a:lstStyle/>
          <a:p>
            <a:pPr defTabSz="685800"/>
            <a:endParaRPr lang="en-US" sz="1350" err="1">
              <a:solidFill>
                <a:srgbClr val="7F7F7F"/>
              </a:solidFill>
              <a:latin typeface="Arial"/>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411480" y="1781704"/>
            <a:ext cx="4300152" cy="710323"/>
          </a:xfrm>
        </p:spPr>
        <p:txBody>
          <a:bodyPr/>
          <a:lstStyle/>
          <a:p>
            <a:pPr>
              <a:lnSpc>
                <a:spcPts val="4560"/>
              </a:lnSpc>
            </a:pPr>
            <a:r>
              <a:rPr lang="en-US" sz="2850"/>
              <a:t>HSA qualifications</a:t>
            </a:r>
            <a:endParaRPr lang="en-US" sz="2850" baseline="30000"/>
          </a:p>
        </p:txBody>
      </p:sp>
      <p:sp>
        <p:nvSpPr>
          <p:cNvPr id="11" name="Title 2">
            <a:extLst>
              <a:ext uri="{FF2B5EF4-FFF2-40B4-BE49-F238E27FC236}">
                <a16:creationId xmlns:a16="http://schemas.microsoft.com/office/drawing/2014/main" id="{4D0C2D67-C67C-164F-9D82-11739F16B6DB}"/>
              </a:ext>
            </a:extLst>
          </p:cNvPr>
          <p:cNvSpPr txBox="1">
            <a:spLocks/>
          </p:cNvSpPr>
          <p:nvPr/>
        </p:nvSpPr>
        <p:spPr>
          <a:xfrm>
            <a:off x="411480" y="2465305"/>
            <a:ext cx="3832292" cy="2623282"/>
          </a:xfrm>
          <a:prstGeom prst="rect">
            <a:avLst/>
          </a:prstGeom>
        </p:spPr>
        <p:txBody>
          <a:bodyPr vert="horz" wrap="square" lIns="68580" tIns="68580" rIns="68580" bIns="6858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257175" indent="-257175" defTabSz="457189">
              <a:lnSpc>
                <a:spcPct val="130000"/>
              </a:lnSpc>
              <a:spcAft>
                <a:spcPts val="1350"/>
              </a:spcAft>
              <a:buFont typeface="Wingdings" pitchFamily="2" charset="2"/>
              <a:buChar char="ü"/>
            </a:pPr>
            <a:r>
              <a:rPr lang="en-US" sz="1650" b="0">
                <a:solidFill>
                  <a:srgbClr val="007A96"/>
                </a:solidFill>
                <a:latin typeface="Arial"/>
              </a:rPr>
              <a:t>Covered only by an </a:t>
            </a:r>
            <a:br>
              <a:rPr lang="en-US" sz="1650" b="0">
                <a:solidFill>
                  <a:srgbClr val="007A96"/>
                </a:solidFill>
                <a:latin typeface="Arial"/>
              </a:rPr>
            </a:br>
            <a:r>
              <a:rPr lang="en-US" sz="1650" b="0">
                <a:solidFill>
                  <a:srgbClr val="007A96"/>
                </a:solidFill>
                <a:latin typeface="Arial"/>
              </a:rPr>
              <a:t>HSA-qualified health plan</a:t>
            </a:r>
          </a:p>
          <a:p>
            <a:pPr marL="257175" indent="-257175" defTabSz="457189">
              <a:lnSpc>
                <a:spcPct val="130000"/>
              </a:lnSpc>
              <a:spcAft>
                <a:spcPts val="1350"/>
              </a:spcAft>
              <a:buFont typeface="Wingdings" pitchFamily="2" charset="2"/>
              <a:buChar char="ü"/>
            </a:pPr>
            <a:r>
              <a:rPr lang="en-US" sz="1650" b="0">
                <a:solidFill>
                  <a:srgbClr val="007A96"/>
                </a:solidFill>
                <a:latin typeface="Arial"/>
              </a:rPr>
              <a:t>No access to a full-purpose FSA</a:t>
            </a:r>
          </a:p>
          <a:p>
            <a:pPr marL="257175" indent="-257175" defTabSz="457189">
              <a:lnSpc>
                <a:spcPct val="130000"/>
              </a:lnSpc>
              <a:spcAft>
                <a:spcPts val="1350"/>
              </a:spcAft>
              <a:buFont typeface="Wingdings" pitchFamily="2" charset="2"/>
              <a:buChar char="ü"/>
            </a:pPr>
            <a:r>
              <a:rPr lang="en-US" sz="1650" b="0">
                <a:solidFill>
                  <a:srgbClr val="007A96"/>
                </a:solidFill>
                <a:latin typeface="Arial"/>
              </a:rPr>
              <a:t>Not claimed as a dependent </a:t>
            </a:r>
            <a:br>
              <a:rPr lang="en-US" sz="1650" b="0">
                <a:solidFill>
                  <a:srgbClr val="007A96"/>
                </a:solidFill>
                <a:latin typeface="Arial"/>
              </a:rPr>
            </a:br>
            <a:r>
              <a:rPr lang="en-US" sz="1650" b="0">
                <a:solidFill>
                  <a:srgbClr val="007A96"/>
                </a:solidFill>
                <a:latin typeface="Arial"/>
              </a:rPr>
              <a:t>on anyone’s tax return</a:t>
            </a:r>
          </a:p>
          <a:p>
            <a:pPr marL="257175" indent="-257175" defTabSz="457189">
              <a:lnSpc>
                <a:spcPct val="130000"/>
              </a:lnSpc>
              <a:spcAft>
                <a:spcPts val="1350"/>
              </a:spcAft>
              <a:buFont typeface="Wingdings" pitchFamily="2" charset="2"/>
              <a:buChar char="ü"/>
            </a:pPr>
            <a:r>
              <a:rPr lang="en-US" sz="1650" b="0">
                <a:solidFill>
                  <a:srgbClr val="007A96"/>
                </a:solidFill>
                <a:latin typeface="Arial"/>
              </a:rPr>
              <a:t>Not enrolled in Medicare</a:t>
            </a:r>
          </a:p>
        </p:txBody>
      </p:sp>
    </p:spTree>
    <p:extLst>
      <p:ext uri="{BB962C8B-B14F-4D97-AF65-F5344CB8AC3E}">
        <p14:creationId xmlns:p14="http://schemas.microsoft.com/office/powerpoint/2010/main" val="269259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38D10B-5517-4D85-8886-E5744A7998D0}"/>
              </a:ext>
            </a:extLst>
          </p:cNvPr>
          <p:cNvSpPr>
            <a:spLocks noGrp="1"/>
          </p:cNvSpPr>
          <p:nvPr>
            <p:ph type="title"/>
          </p:nvPr>
        </p:nvSpPr>
        <p:spPr>
          <a:xfrm>
            <a:off x="457200" y="381000"/>
            <a:ext cx="8229600" cy="448841"/>
          </a:xfrm>
        </p:spPr>
        <p:txBody>
          <a:bodyPr/>
          <a:lstStyle/>
          <a:p>
            <a:r>
              <a:rPr lang="en-US" b="1" dirty="0">
                <a:latin typeface="+mj-lt"/>
                <a:ea typeface="Tahoma" panose="020B0604030504040204" pitchFamily="34" charset="0"/>
                <a:cs typeface="Tahoma" panose="020B0604030504040204" pitchFamily="34" charset="0"/>
              </a:rPr>
              <a:t>Today’s Agenda</a:t>
            </a:r>
          </a:p>
        </p:txBody>
      </p:sp>
      <p:sp>
        <p:nvSpPr>
          <p:cNvPr id="6" name="Text Placeholder 5">
            <a:extLst>
              <a:ext uri="{FF2B5EF4-FFF2-40B4-BE49-F238E27FC236}">
                <a16:creationId xmlns:a16="http://schemas.microsoft.com/office/drawing/2014/main" id="{F61ECB2A-9410-4956-B4D0-3BFF3BC3ABC2}"/>
              </a:ext>
            </a:extLst>
          </p:cNvPr>
          <p:cNvSpPr>
            <a:spLocks noGrp="1"/>
          </p:cNvSpPr>
          <p:nvPr>
            <p:ph type="body" sz="quarter" idx="10"/>
          </p:nvPr>
        </p:nvSpPr>
        <p:spPr>
          <a:xfrm>
            <a:off x="464234" y="1143000"/>
            <a:ext cx="8229600" cy="4572000"/>
          </a:xfrm>
        </p:spPr>
        <p:txBody>
          <a:bodyPr/>
          <a:lstStyle/>
          <a:p>
            <a:pPr marL="457200" indent="-457200">
              <a:lnSpc>
                <a:spcPct val="110000"/>
              </a:lnSpc>
              <a:spcAft>
                <a:spcPts val="1425"/>
              </a:spcAft>
              <a:buClr>
                <a:schemeClr val="tx1"/>
              </a:buClr>
              <a:buFont typeface="Arial" panose="020B0604020202020204" pitchFamily="34" charset="0"/>
              <a:buChar char="•"/>
            </a:pPr>
            <a:r>
              <a:rPr lang="en-US" sz="2400" b="0" dirty="0">
                <a:solidFill>
                  <a:schemeClr val="tx1"/>
                </a:solidFill>
                <a:latin typeface="+mn-lt"/>
                <a:ea typeface="Tahoma" panose="020B0604030504040204" pitchFamily="34" charset="0"/>
                <a:cs typeface="Tahoma" panose="020B0604030504040204" pitchFamily="34" charset="0"/>
              </a:rPr>
              <a:t>Introductions  </a:t>
            </a:r>
          </a:p>
          <a:p>
            <a:pPr marL="457200" indent="-457200">
              <a:lnSpc>
                <a:spcPct val="110000"/>
              </a:lnSpc>
              <a:spcAft>
                <a:spcPts val="1425"/>
              </a:spcAft>
              <a:buClr>
                <a:schemeClr val="tx1"/>
              </a:buClr>
              <a:buFont typeface="Arial" panose="020B0604020202020204" pitchFamily="34" charset="0"/>
              <a:buChar char="•"/>
            </a:pPr>
            <a:r>
              <a:rPr lang="en-US" sz="2400" b="0" dirty="0">
                <a:solidFill>
                  <a:schemeClr val="tx1"/>
                </a:solidFill>
                <a:latin typeface="+mn-lt"/>
                <a:ea typeface="Tahoma" panose="020B0604030504040204" pitchFamily="34" charset="0"/>
                <a:cs typeface="Tahoma" panose="020B0604030504040204" pitchFamily="34" charset="0"/>
              </a:rPr>
              <a:t>HPHC Plan Options for July 1, 2022</a:t>
            </a:r>
          </a:p>
          <a:p>
            <a:pPr marL="850392" lvl="3" indent="-457200">
              <a:lnSpc>
                <a:spcPct val="110000"/>
              </a:lnSpc>
              <a:spcAft>
                <a:spcPts val="1425"/>
              </a:spcAft>
              <a:buClr>
                <a:schemeClr val="tx1"/>
              </a:buClr>
              <a:buFont typeface="Arial" panose="020B0604020202020204" pitchFamily="34" charset="0"/>
              <a:buChar char="•"/>
            </a:pPr>
            <a:r>
              <a:rPr lang="en-US" sz="2000" dirty="0">
                <a:solidFill>
                  <a:schemeClr val="tx1"/>
                </a:solidFill>
                <a:latin typeface="+mn-lt"/>
                <a:ea typeface="Tahoma" panose="020B0604030504040204" pitchFamily="34" charset="0"/>
                <a:cs typeface="Tahoma" panose="020B0604030504040204" pitchFamily="34" charset="0"/>
              </a:rPr>
              <a:t>Current four medical plans offered – </a:t>
            </a:r>
            <a:r>
              <a:rPr lang="en-US" sz="2000" i="1" dirty="0">
                <a:solidFill>
                  <a:srgbClr val="FF0000"/>
                </a:solidFill>
                <a:latin typeface="+mn-lt"/>
                <a:ea typeface="Tahoma" panose="020B0604030504040204" pitchFamily="34" charset="0"/>
                <a:cs typeface="Tahoma" panose="020B0604030504040204" pitchFamily="34" charset="0"/>
              </a:rPr>
              <a:t>no plan changes</a:t>
            </a:r>
          </a:p>
          <a:p>
            <a:pPr marL="850392" lvl="3" indent="-457200">
              <a:lnSpc>
                <a:spcPct val="110000"/>
              </a:lnSpc>
              <a:spcAft>
                <a:spcPts val="1425"/>
              </a:spcAft>
              <a:buClr>
                <a:schemeClr val="tx1"/>
              </a:buClr>
              <a:buFont typeface="Arial" panose="020B0604020202020204" pitchFamily="34" charset="0"/>
              <a:buChar char="•"/>
            </a:pPr>
            <a:r>
              <a:rPr lang="en-US" sz="2000" dirty="0">
                <a:solidFill>
                  <a:schemeClr val="tx1"/>
                </a:solidFill>
                <a:latin typeface="+mn-lt"/>
                <a:ea typeface="Tahoma" panose="020B0604030504040204" pitchFamily="34" charset="0"/>
                <a:cs typeface="Tahoma" panose="020B0604030504040204" pitchFamily="34" charset="0"/>
              </a:rPr>
              <a:t>Employees ability to contribute to a Health Savings Account (HSA)</a:t>
            </a:r>
          </a:p>
          <a:p>
            <a:pPr marL="457200" indent="-457200">
              <a:lnSpc>
                <a:spcPct val="110000"/>
              </a:lnSpc>
              <a:spcAft>
                <a:spcPts val="1425"/>
              </a:spcAft>
              <a:buClr>
                <a:schemeClr val="tx1"/>
              </a:buClr>
              <a:buFont typeface="Arial" panose="020B0604020202020204" pitchFamily="34" charset="0"/>
              <a:buChar char="•"/>
            </a:pPr>
            <a:r>
              <a:rPr lang="en-US" sz="2400" b="0" kern="0" dirty="0">
                <a:solidFill>
                  <a:schemeClr val="tx1"/>
                </a:solidFill>
                <a:latin typeface="+mn-lt"/>
                <a:ea typeface="Tahoma" panose="020B0604030504040204" pitchFamily="34" charset="0"/>
                <a:cs typeface="Tahoma" panose="020B0604030504040204" pitchFamily="34" charset="0"/>
                <a:sym typeface="Helvetica"/>
              </a:rPr>
              <a:t>Overview of a Health Savings Account (HSA)</a:t>
            </a:r>
          </a:p>
          <a:p>
            <a:pPr marL="457200" indent="-457200">
              <a:lnSpc>
                <a:spcPct val="110000"/>
              </a:lnSpc>
              <a:spcAft>
                <a:spcPts val="1425"/>
              </a:spcAft>
              <a:buClr>
                <a:schemeClr val="tx1"/>
              </a:buClr>
              <a:buFont typeface="Arial" panose="020B0604020202020204" pitchFamily="34" charset="0"/>
              <a:buChar char="•"/>
            </a:pPr>
            <a:r>
              <a:rPr lang="en-US" sz="2400" b="0" kern="0" dirty="0">
                <a:solidFill>
                  <a:schemeClr val="tx1"/>
                </a:solidFill>
                <a:latin typeface="+mn-lt"/>
                <a:ea typeface="Tahoma" panose="020B0604030504040204" pitchFamily="34" charset="0"/>
                <a:cs typeface="Tahoma" panose="020B0604030504040204" pitchFamily="34" charset="0"/>
                <a:sym typeface="Helvetica"/>
              </a:rPr>
              <a:t>Overview of </a:t>
            </a:r>
            <a:r>
              <a:rPr lang="en-US" sz="2400" b="0" kern="0" dirty="0" err="1">
                <a:solidFill>
                  <a:schemeClr val="tx1"/>
                </a:solidFill>
                <a:latin typeface="+mn-lt"/>
                <a:ea typeface="Tahoma" panose="020B0604030504040204" pitchFamily="34" charset="0"/>
                <a:cs typeface="Tahoma" panose="020B0604030504040204" pitchFamily="34" charset="0"/>
                <a:sym typeface="Helvetica"/>
              </a:rPr>
              <a:t>MyHealthMath</a:t>
            </a:r>
            <a:endParaRPr lang="en-US" sz="2400" b="0" kern="0" dirty="0">
              <a:solidFill>
                <a:schemeClr val="tx1"/>
              </a:solidFill>
              <a:latin typeface="+mn-lt"/>
              <a:ea typeface="Tahoma" panose="020B0604030504040204" pitchFamily="34" charset="0"/>
              <a:cs typeface="Tahoma" panose="020B0604030504040204" pitchFamily="34" charset="0"/>
              <a:sym typeface="Helvetica"/>
            </a:endParaRPr>
          </a:p>
          <a:p>
            <a:pPr marL="457200" indent="-457200">
              <a:lnSpc>
                <a:spcPct val="110000"/>
              </a:lnSpc>
              <a:spcAft>
                <a:spcPts val="1425"/>
              </a:spcAft>
              <a:buClr>
                <a:schemeClr val="tx1"/>
              </a:buClr>
              <a:buFont typeface="Arial" panose="020B0604020202020204" pitchFamily="34" charset="0"/>
              <a:buChar char="•"/>
            </a:pPr>
            <a:r>
              <a:rPr lang="en-US" sz="2400" b="0" kern="0" dirty="0">
                <a:solidFill>
                  <a:schemeClr val="tx1"/>
                </a:solidFill>
                <a:latin typeface="+mn-lt"/>
                <a:ea typeface="Tahoma" panose="020B0604030504040204" pitchFamily="34" charset="0"/>
                <a:cs typeface="Tahoma" panose="020B0604030504040204" pitchFamily="34" charset="0"/>
                <a:sym typeface="Helvetica"/>
              </a:rPr>
              <a:t>Overview of Dental /Vision </a:t>
            </a:r>
            <a:r>
              <a:rPr lang="en-US" sz="2400" kern="0" dirty="0">
                <a:solidFill>
                  <a:schemeClr val="tx1"/>
                </a:solidFill>
                <a:latin typeface="+mn-lt"/>
                <a:ea typeface="Tahoma" panose="020B0604030504040204" pitchFamily="34" charset="0"/>
                <a:cs typeface="Tahoma" panose="020B0604030504040204" pitchFamily="34" charset="0"/>
                <a:sym typeface="Helvetica"/>
              </a:rPr>
              <a:t>– </a:t>
            </a:r>
            <a:r>
              <a:rPr lang="en-US" sz="2000" b="0" i="1" kern="0" dirty="0">
                <a:solidFill>
                  <a:srgbClr val="FF0000"/>
                </a:solidFill>
                <a:latin typeface="+mn-lt"/>
                <a:ea typeface="Tahoma" panose="020B0604030504040204" pitchFamily="34" charset="0"/>
                <a:cs typeface="Tahoma" panose="020B0604030504040204" pitchFamily="34" charset="0"/>
                <a:sym typeface="Helvetica"/>
              </a:rPr>
              <a:t>no plan changes</a:t>
            </a:r>
          </a:p>
          <a:p>
            <a:pPr marL="457200" indent="-457200">
              <a:lnSpc>
                <a:spcPct val="110000"/>
              </a:lnSpc>
              <a:spcAft>
                <a:spcPts val="1425"/>
              </a:spcAft>
              <a:buClr>
                <a:schemeClr val="tx1"/>
              </a:buClr>
              <a:buFont typeface="Arial" panose="020B0604020202020204" pitchFamily="34" charset="0"/>
              <a:buChar char="•"/>
            </a:pPr>
            <a:r>
              <a:rPr lang="en-US" sz="2400" b="0" kern="0" dirty="0">
                <a:solidFill>
                  <a:schemeClr val="tx1"/>
                </a:solidFill>
                <a:latin typeface="+mn-lt"/>
                <a:ea typeface="Tahoma" panose="020B0604030504040204" pitchFamily="34" charset="0"/>
                <a:cs typeface="Tahoma" panose="020B0604030504040204" pitchFamily="34" charset="0"/>
                <a:sym typeface="Helvetica"/>
              </a:rPr>
              <a:t>Overview Health and Wellness Programs</a:t>
            </a:r>
            <a:br>
              <a:rPr lang="en-US" sz="2400" kern="0" dirty="0">
                <a:solidFill>
                  <a:schemeClr val="tx1"/>
                </a:solidFill>
                <a:latin typeface="Arial" charset="0"/>
                <a:ea typeface="Arial" charset="0"/>
                <a:cs typeface="Arial" charset="0"/>
                <a:sym typeface="Helvetica"/>
              </a:rPr>
            </a:br>
            <a:endParaRPr lang="en-US" sz="2400" b="0" dirty="0">
              <a:solidFill>
                <a:schemeClr val="tx1"/>
              </a:solidFill>
              <a:latin typeface="Arial" charset="0"/>
              <a:ea typeface="Arial" charset="0"/>
              <a:cs typeface="Arial" charset="0"/>
            </a:endParaRPr>
          </a:p>
          <a:p>
            <a:pPr marL="295275" indent="-295275">
              <a:lnSpc>
                <a:spcPct val="110000"/>
              </a:lnSpc>
              <a:spcAft>
                <a:spcPts val="1425"/>
              </a:spcAft>
              <a:buClr>
                <a:schemeClr val="accent1"/>
              </a:buClr>
            </a:pPr>
            <a:endParaRPr lang="en-US" sz="1300" b="0" kern="0" dirty="0">
              <a:solidFill>
                <a:srgbClr val="696969"/>
              </a:solidFill>
              <a:latin typeface="Arial" charset="0"/>
              <a:ea typeface="Arial" charset="0"/>
              <a:cs typeface="Arial" charset="0"/>
              <a:sym typeface="Helvetica"/>
            </a:endParaRPr>
          </a:p>
        </p:txBody>
      </p:sp>
    </p:spTree>
    <p:extLst>
      <p:ext uri="{BB962C8B-B14F-4D97-AF65-F5344CB8AC3E}">
        <p14:creationId xmlns:p14="http://schemas.microsoft.com/office/powerpoint/2010/main" val="2638588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5819DB7-C3CF-DD4E-8733-B8FA6BD0D68A}"/>
              </a:ext>
            </a:extLst>
          </p:cNvPr>
          <p:cNvGrpSpPr/>
          <p:nvPr/>
        </p:nvGrpSpPr>
        <p:grpSpPr>
          <a:xfrm>
            <a:off x="1838172" y="857250"/>
            <a:ext cx="7305829" cy="5143500"/>
            <a:chOff x="2450895" y="0"/>
            <a:chExt cx="9741105" cy="6858000"/>
          </a:xfrm>
        </p:grpSpPr>
        <p:pic>
          <p:nvPicPr>
            <p:cNvPr id="8" name="Picture 7" descr="A person using a computer&#10;&#10;Description automatically generated with medium confidence">
              <a:extLst>
                <a:ext uri="{FF2B5EF4-FFF2-40B4-BE49-F238E27FC236}">
                  <a16:creationId xmlns:a16="http://schemas.microsoft.com/office/drawing/2014/main" id="{8DBCB143-DFA9-BF44-8B04-E81E8F923CD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274"/>
            <a:stretch/>
          </p:blipFill>
          <p:spPr>
            <a:xfrm>
              <a:off x="2450895" y="0"/>
              <a:ext cx="9741105" cy="6858000"/>
            </a:xfrm>
            <a:prstGeom prst="rect">
              <a:avLst/>
            </a:prstGeom>
          </p:spPr>
        </p:pic>
        <p:sp>
          <p:nvSpPr>
            <p:cNvPr id="9" name="Oval 8">
              <a:extLst>
                <a:ext uri="{FF2B5EF4-FFF2-40B4-BE49-F238E27FC236}">
                  <a16:creationId xmlns:a16="http://schemas.microsoft.com/office/drawing/2014/main" id="{A81E5DAB-E851-BB40-877F-15E2954E13E1}"/>
                </a:ext>
              </a:extLst>
            </p:cNvPr>
            <p:cNvSpPr/>
            <p:nvPr/>
          </p:nvSpPr>
          <p:spPr>
            <a:xfrm>
              <a:off x="7353167" y="1827230"/>
              <a:ext cx="507369" cy="42609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00AAC6"/>
                </a:solidFill>
                <a:latin typeface="Arial"/>
              </a:endParaRPr>
            </a:p>
          </p:txBody>
        </p:sp>
        <p:pic>
          <p:nvPicPr>
            <p:cNvPr id="47" name="Graphic 46">
              <a:extLst>
                <a:ext uri="{FF2B5EF4-FFF2-40B4-BE49-F238E27FC236}">
                  <a16:creationId xmlns:a16="http://schemas.microsoft.com/office/drawing/2014/main" id="{1B1A0E0E-E472-7A48-AF1F-6D6EBA9CDF7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708866">
              <a:off x="7473290" y="1957979"/>
              <a:ext cx="677680" cy="108429"/>
            </a:xfrm>
            <a:prstGeom prst="rect">
              <a:avLst/>
            </a:prstGeom>
          </p:spPr>
        </p:pic>
      </p:grpSp>
      <p:grpSp>
        <p:nvGrpSpPr>
          <p:cNvPr id="5" name="Group 4">
            <a:extLst>
              <a:ext uri="{FF2B5EF4-FFF2-40B4-BE49-F238E27FC236}">
                <a16:creationId xmlns:a16="http://schemas.microsoft.com/office/drawing/2014/main" id="{C75F26E5-F471-5C4E-B000-E9A71EEE8CEC}"/>
              </a:ext>
            </a:extLst>
          </p:cNvPr>
          <p:cNvGrpSpPr/>
          <p:nvPr/>
        </p:nvGrpSpPr>
        <p:grpSpPr>
          <a:xfrm>
            <a:off x="2414492" y="857250"/>
            <a:ext cx="3859083" cy="5143500"/>
            <a:chOff x="3612873" y="0"/>
            <a:chExt cx="6563834" cy="6858000"/>
          </a:xfrm>
        </p:grpSpPr>
        <p:sp>
          <p:nvSpPr>
            <p:cNvPr id="18" name="TextBox 17">
              <a:extLst>
                <a:ext uri="{FF2B5EF4-FFF2-40B4-BE49-F238E27FC236}">
                  <a16:creationId xmlns:a16="http://schemas.microsoft.com/office/drawing/2014/main" id="{B76DF604-D4D7-D34F-B7BC-59A2EFF10D0D}"/>
                </a:ext>
              </a:extLst>
            </p:cNvPr>
            <p:cNvSpPr txBox="1"/>
            <p:nvPr/>
          </p:nvSpPr>
          <p:spPr>
            <a:xfrm>
              <a:off x="3821722" y="633047"/>
              <a:ext cx="314205" cy="400109"/>
            </a:xfrm>
            <a:prstGeom prst="rect">
              <a:avLst/>
            </a:prstGeom>
            <a:noFill/>
          </p:spPr>
          <p:txBody>
            <a:bodyPr wrap="none" rtlCol="0">
              <a:spAutoFit/>
            </a:bodyPr>
            <a:lstStyle/>
            <a:p>
              <a:pPr defTabSz="685800"/>
              <a:endParaRPr lang="en-US" sz="1350">
                <a:solidFill>
                  <a:srgbClr val="7F7F7F"/>
                </a:solidFill>
                <a:latin typeface="Neue Haas Grotesk Text Pro" panose="020B0504020202020204" pitchFamily="34" charset="77"/>
              </a:endParaRPr>
            </a:p>
          </p:txBody>
        </p:sp>
        <p:sp>
          <p:nvSpPr>
            <p:cNvPr id="33" name="Rectangle 32">
              <a:extLst>
                <a:ext uri="{FF2B5EF4-FFF2-40B4-BE49-F238E27FC236}">
                  <a16:creationId xmlns:a16="http://schemas.microsoft.com/office/drawing/2014/main" id="{B2857547-857C-6644-8F43-A07EF72DB6A5}"/>
                </a:ext>
              </a:extLst>
            </p:cNvPr>
            <p:cNvSpPr/>
            <p:nvPr/>
          </p:nvSpPr>
          <p:spPr>
            <a:xfrm>
              <a:off x="3612873" y="0"/>
              <a:ext cx="5783104"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a:solidFill>
                  <a:srgbClr val="00AAC6"/>
                </a:solidFill>
                <a:latin typeface="Oswald" panose="02000506000000020004" pitchFamily="2" charset="0"/>
              </a:endParaRPr>
            </a:p>
          </p:txBody>
        </p:sp>
        <p:sp>
          <p:nvSpPr>
            <p:cNvPr id="37" name="Rectangle 36">
              <a:extLst>
                <a:ext uri="{FF2B5EF4-FFF2-40B4-BE49-F238E27FC236}">
                  <a16:creationId xmlns:a16="http://schemas.microsoft.com/office/drawing/2014/main" id="{173C4BE5-9193-7448-A9BE-3F733F9DFC79}"/>
                </a:ext>
              </a:extLst>
            </p:cNvPr>
            <p:cNvSpPr/>
            <p:nvPr/>
          </p:nvSpPr>
          <p:spPr>
            <a:xfrm flipV="1">
              <a:off x="3947410" y="0"/>
              <a:ext cx="6229297" cy="6858000"/>
            </a:xfrm>
            <a:prstGeom prst="rect">
              <a:avLst/>
            </a:prstGeom>
            <a:gradFill flip="none" rotWithShape="1">
              <a:gsLst>
                <a:gs pos="34000">
                  <a:schemeClr val="bg1"/>
                </a:gs>
                <a:gs pos="82000">
                  <a:schemeClr val="bg1">
                    <a:alpha val="0"/>
                  </a:schemeClr>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a:solidFill>
                  <a:srgbClr val="00AAC6"/>
                </a:solidFill>
                <a:latin typeface="Oswald" panose="02000506000000020004" pitchFamily="2" charset="0"/>
              </a:endParaRPr>
            </a:p>
          </p:txBody>
        </p:sp>
      </p:grpSp>
      <p:grpSp>
        <p:nvGrpSpPr>
          <p:cNvPr id="48" name="Group 47">
            <a:extLst>
              <a:ext uri="{FF2B5EF4-FFF2-40B4-BE49-F238E27FC236}">
                <a16:creationId xmlns:a16="http://schemas.microsoft.com/office/drawing/2014/main" id="{29D6B9FB-D235-5448-A1A2-A1EEBBC900CE}"/>
              </a:ext>
            </a:extLst>
          </p:cNvPr>
          <p:cNvGrpSpPr/>
          <p:nvPr/>
        </p:nvGrpSpPr>
        <p:grpSpPr>
          <a:xfrm>
            <a:off x="2525430" y="857250"/>
            <a:ext cx="3865449" cy="5143500"/>
            <a:chOff x="3612873" y="0"/>
            <a:chExt cx="6563834" cy="6858000"/>
          </a:xfrm>
        </p:grpSpPr>
        <p:sp>
          <p:nvSpPr>
            <p:cNvPr id="50" name="TextBox 49">
              <a:extLst>
                <a:ext uri="{FF2B5EF4-FFF2-40B4-BE49-F238E27FC236}">
                  <a16:creationId xmlns:a16="http://schemas.microsoft.com/office/drawing/2014/main" id="{EB5A126D-E5C2-4B4D-8DF9-A96CDDDA3D3F}"/>
                </a:ext>
              </a:extLst>
            </p:cNvPr>
            <p:cNvSpPr txBox="1"/>
            <p:nvPr/>
          </p:nvSpPr>
          <p:spPr>
            <a:xfrm>
              <a:off x="3821723" y="633047"/>
              <a:ext cx="313688" cy="400109"/>
            </a:xfrm>
            <a:prstGeom prst="rect">
              <a:avLst/>
            </a:prstGeom>
            <a:noFill/>
          </p:spPr>
          <p:txBody>
            <a:bodyPr wrap="none" rtlCol="0">
              <a:spAutoFit/>
            </a:bodyPr>
            <a:lstStyle/>
            <a:p>
              <a:pPr defTabSz="685800"/>
              <a:endParaRPr lang="en-US" sz="1350">
                <a:solidFill>
                  <a:srgbClr val="7F7F7F"/>
                </a:solidFill>
                <a:latin typeface="Neue Haas Grotesk Text Pro" panose="020B0504020202020204" pitchFamily="34" charset="77"/>
              </a:endParaRPr>
            </a:p>
          </p:txBody>
        </p:sp>
        <p:sp>
          <p:nvSpPr>
            <p:cNvPr id="51" name="Rectangle 50">
              <a:extLst>
                <a:ext uri="{FF2B5EF4-FFF2-40B4-BE49-F238E27FC236}">
                  <a16:creationId xmlns:a16="http://schemas.microsoft.com/office/drawing/2014/main" id="{1D6F399C-0654-2C48-86C4-829DBA78715F}"/>
                </a:ext>
              </a:extLst>
            </p:cNvPr>
            <p:cNvSpPr/>
            <p:nvPr/>
          </p:nvSpPr>
          <p:spPr>
            <a:xfrm>
              <a:off x="3612873" y="0"/>
              <a:ext cx="5783104"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a:solidFill>
                  <a:srgbClr val="00AAC6"/>
                </a:solidFill>
                <a:latin typeface="Oswald" panose="02000506000000020004" pitchFamily="2" charset="0"/>
              </a:endParaRPr>
            </a:p>
          </p:txBody>
        </p:sp>
        <p:sp>
          <p:nvSpPr>
            <p:cNvPr id="53" name="Rectangle 52">
              <a:extLst>
                <a:ext uri="{FF2B5EF4-FFF2-40B4-BE49-F238E27FC236}">
                  <a16:creationId xmlns:a16="http://schemas.microsoft.com/office/drawing/2014/main" id="{C9E6D64D-3CAC-ED4E-9F71-54EB61714B08}"/>
                </a:ext>
              </a:extLst>
            </p:cNvPr>
            <p:cNvSpPr/>
            <p:nvPr/>
          </p:nvSpPr>
          <p:spPr>
            <a:xfrm flipV="1">
              <a:off x="3947410" y="0"/>
              <a:ext cx="6229297" cy="6858000"/>
            </a:xfrm>
            <a:prstGeom prst="rect">
              <a:avLst/>
            </a:prstGeom>
            <a:gradFill flip="none" rotWithShape="1">
              <a:gsLst>
                <a:gs pos="34000">
                  <a:schemeClr val="bg1"/>
                </a:gs>
                <a:gs pos="82000">
                  <a:schemeClr val="bg1">
                    <a:alpha val="0"/>
                  </a:schemeClr>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a:solidFill>
                  <a:srgbClr val="00AAC6"/>
                </a:solidFill>
                <a:latin typeface="Oswald" panose="02000506000000020004" pitchFamily="2" charset="0"/>
              </a:endParaRPr>
            </a:p>
          </p:txBody>
        </p:sp>
      </p:grpSp>
      <p:sp>
        <p:nvSpPr>
          <p:cNvPr id="52" name="Title 2">
            <a:extLst>
              <a:ext uri="{FF2B5EF4-FFF2-40B4-BE49-F238E27FC236}">
                <a16:creationId xmlns:a16="http://schemas.microsoft.com/office/drawing/2014/main" id="{19E83C0A-2615-A840-94A9-770EE56FE6AE}"/>
              </a:ext>
            </a:extLst>
          </p:cNvPr>
          <p:cNvSpPr txBox="1">
            <a:spLocks/>
          </p:cNvSpPr>
          <p:nvPr/>
        </p:nvSpPr>
        <p:spPr>
          <a:xfrm>
            <a:off x="144463" y="5399722"/>
            <a:ext cx="5043233" cy="553998"/>
          </a:xfrm>
          <a:prstGeom prst="rect">
            <a:avLst/>
          </a:prstGeom>
          <a:noFill/>
        </p:spPr>
        <p:txBody>
          <a:bodyPr vert="horz" wrap="square" lIns="91440" tIns="91440" rIns="91440" bIns="9144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342900">
              <a:spcAft>
                <a:spcPts val="100"/>
              </a:spcAft>
              <a:defRPr/>
            </a:pPr>
            <a:r>
              <a:rPr lang="en-US" sz="600" b="0" baseline="30000">
                <a:solidFill>
                  <a:srgbClr val="FFFFFF">
                    <a:lumMod val="50000"/>
                  </a:srgbClr>
                </a:solidFill>
                <a:latin typeface="Neue Haas Grotesk Text Pro" panose="020B0504020202020204" pitchFamily="34" charset="77"/>
                <a:cs typeface="Arial" panose="020B0604020202020204" pitchFamily="34" charset="0"/>
              </a:rPr>
              <a:t>1</a:t>
            </a:r>
            <a:r>
              <a:rPr lang="en-US" sz="600" b="0">
                <a:solidFill>
                  <a:srgbClr val="FFFFFF">
                    <a:lumMod val="50000"/>
                  </a:srgbClr>
                </a:solidFill>
                <a:latin typeface="Neue Haas Grotesk Text Pro" panose="020B0504020202020204" pitchFamily="34" charset="77"/>
                <a:cs typeface="Arial" panose="020B0604020202020204" pitchFamily="34" charset="0"/>
              </a:rPr>
              <a:t>Minimum account thresholds may apply before being able to invest. Investments available to HSA holders are subject to risk, including the possible loss of the principal invested and are not FDIC insured or guaranteed by HealthEquity. HealthEquity does not provide financial advice. HSA holders making investments should review the applicable fund’s prospectus. Investment options and thresholds </a:t>
            </a:r>
            <a:br>
              <a:rPr lang="en-US" sz="600" b="0">
                <a:solidFill>
                  <a:srgbClr val="FFFFFF">
                    <a:lumMod val="50000"/>
                  </a:srgbClr>
                </a:solidFill>
                <a:latin typeface="Neue Haas Grotesk Text Pro" panose="020B0504020202020204" pitchFamily="34" charset="77"/>
                <a:cs typeface="Arial" panose="020B0604020202020204" pitchFamily="34" charset="0"/>
              </a:rPr>
            </a:br>
            <a:r>
              <a:rPr lang="en-US" sz="600" b="0">
                <a:solidFill>
                  <a:srgbClr val="FFFFFF">
                    <a:lumMod val="50000"/>
                  </a:srgbClr>
                </a:solidFill>
                <a:latin typeface="Neue Haas Grotesk Text Pro" panose="020B0504020202020204" pitchFamily="34" charset="77"/>
                <a:cs typeface="Arial" panose="020B0604020202020204" pitchFamily="34" charset="0"/>
              </a:rPr>
              <a:t>may vary and are subject to change. Consult your advisor or the IRS with any questions regarding investments or on filing your tax return.</a:t>
            </a: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411480" y="1062990"/>
            <a:ext cx="8080333" cy="1112164"/>
          </a:xfrm>
        </p:spPr>
        <p:txBody>
          <a:bodyPr/>
          <a:lstStyle/>
          <a:p>
            <a:pPr>
              <a:lnSpc>
                <a:spcPct val="110000"/>
              </a:lnSpc>
            </a:pPr>
            <a:r>
              <a:rPr lang="en-US" sz="2850"/>
              <a:t>Build the ultimate </a:t>
            </a:r>
            <a:br>
              <a:rPr lang="en-US" sz="2850"/>
            </a:br>
            <a:r>
              <a:rPr lang="en-US" sz="2850"/>
              <a:t>retirement nest egg</a:t>
            </a:r>
          </a:p>
        </p:txBody>
      </p:sp>
      <p:grpSp>
        <p:nvGrpSpPr>
          <p:cNvPr id="28" name="Group 27">
            <a:extLst>
              <a:ext uri="{FF2B5EF4-FFF2-40B4-BE49-F238E27FC236}">
                <a16:creationId xmlns:a16="http://schemas.microsoft.com/office/drawing/2014/main" id="{50CCBD46-F605-A942-9C06-B70A4EBF1DF8}"/>
              </a:ext>
            </a:extLst>
          </p:cNvPr>
          <p:cNvGrpSpPr/>
          <p:nvPr/>
        </p:nvGrpSpPr>
        <p:grpSpPr>
          <a:xfrm>
            <a:off x="287270" y="2113858"/>
            <a:ext cx="4412184" cy="974797"/>
            <a:chOff x="15370" y="1057922"/>
            <a:chExt cx="5882912" cy="1299729"/>
          </a:xfrm>
        </p:grpSpPr>
        <p:grpSp>
          <p:nvGrpSpPr>
            <p:cNvPr id="29" name="Group 28">
              <a:extLst>
                <a:ext uri="{FF2B5EF4-FFF2-40B4-BE49-F238E27FC236}">
                  <a16:creationId xmlns:a16="http://schemas.microsoft.com/office/drawing/2014/main" id="{03141382-56CC-0D45-A23B-B6434DA4D163}"/>
                </a:ext>
              </a:extLst>
            </p:cNvPr>
            <p:cNvGrpSpPr/>
            <p:nvPr/>
          </p:nvGrpSpPr>
          <p:grpSpPr>
            <a:xfrm>
              <a:off x="15370" y="1057922"/>
              <a:ext cx="5882912" cy="1299729"/>
              <a:chOff x="-59511" y="1503347"/>
              <a:chExt cx="5882912" cy="1299729"/>
            </a:xfrm>
          </p:grpSpPr>
          <p:sp>
            <p:nvSpPr>
              <p:cNvPr id="31" name="Title 2">
                <a:extLst>
                  <a:ext uri="{FF2B5EF4-FFF2-40B4-BE49-F238E27FC236}">
                    <a16:creationId xmlns:a16="http://schemas.microsoft.com/office/drawing/2014/main" id="{75759C29-C5D9-B445-A37B-4067D04BBEF7}"/>
                  </a:ext>
                </a:extLst>
              </p:cNvPr>
              <p:cNvSpPr txBox="1">
                <a:spLocks/>
              </p:cNvSpPr>
              <p:nvPr/>
            </p:nvSpPr>
            <p:spPr>
              <a:xfrm>
                <a:off x="-5951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defTabSz="342900"/>
                <a:r>
                  <a:rPr lang="en-US" sz="4500" b="0">
                    <a:solidFill>
                      <a:srgbClr val="007A96"/>
                    </a:solidFill>
                    <a:latin typeface="Neue Haas Grotesk Text Pro" panose="020B0504020202020204" pitchFamily="34" charset="77"/>
                    <a:cs typeface="Arial" panose="020B0604020202020204" pitchFamily="34" charset="0"/>
                  </a:rPr>
                  <a:t>1</a:t>
                </a:r>
              </a:p>
            </p:txBody>
          </p:sp>
          <p:sp>
            <p:nvSpPr>
              <p:cNvPr id="32" name="TextBox 31">
                <a:extLst>
                  <a:ext uri="{FF2B5EF4-FFF2-40B4-BE49-F238E27FC236}">
                    <a16:creationId xmlns:a16="http://schemas.microsoft.com/office/drawing/2014/main" id="{9AA0B130-19D0-A547-B07D-481D5CEE1B74}"/>
                  </a:ext>
                </a:extLst>
              </p:cNvPr>
              <p:cNvSpPr txBox="1"/>
              <p:nvPr/>
            </p:nvSpPr>
            <p:spPr>
              <a:xfrm>
                <a:off x="921129" y="1625932"/>
                <a:ext cx="4902272" cy="1177144"/>
              </a:xfrm>
              <a:prstGeom prst="rect">
                <a:avLst/>
              </a:prstGeom>
              <a:noFill/>
            </p:spPr>
            <p:txBody>
              <a:bodyPr wrap="square" rtlCol="0">
                <a:noAutofit/>
              </a:bodyPr>
              <a:lstStyle/>
              <a:p>
                <a:pPr defTabSz="685800">
                  <a:lnSpc>
                    <a:spcPct val="110000"/>
                  </a:lnSpc>
                </a:pPr>
                <a:r>
                  <a:rPr lang="en-US">
                    <a:solidFill>
                      <a:srgbClr val="007A96"/>
                    </a:solidFill>
                    <a:latin typeface="Neue Haas Grotesk Text Pro" panose="020B0504020202020204" pitchFamily="34" charset="77"/>
                  </a:rPr>
                  <a:t>Simplicity</a:t>
                </a:r>
              </a:p>
              <a:p>
                <a:pPr defTabSz="685800">
                  <a:lnSpc>
                    <a:spcPct val="120000"/>
                  </a:lnSpc>
                </a:pPr>
                <a:r>
                  <a:rPr lang="en-US" sz="1275">
                    <a:solidFill>
                      <a:srgbClr val="626362"/>
                    </a:solidFill>
                    <a:latin typeface="Neue Haas Grotesk Text Pro" panose="020B0504020202020204" pitchFamily="34" charset="77"/>
                  </a:rPr>
                  <a:t>Access the easy-to-use investment platform within your HealthEquity member portal.</a:t>
                </a:r>
              </a:p>
            </p:txBody>
          </p:sp>
        </p:grpSp>
        <p:cxnSp>
          <p:nvCxnSpPr>
            <p:cNvPr id="30" name="Straight Connector 29">
              <a:extLst>
                <a:ext uri="{FF2B5EF4-FFF2-40B4-BE49-F238E27FC236}">
                  <a16:creationId xmlns:a16="http://schemas.microsoft.com/office/drawing/2014/main" id="{60F4C081-C460-E64E-9064-A3ADEF47D798}"/>
                </a:ext>
              </a:extLst>
            </p:cNvPr>
            <p:cNvCxnSpPr>
              <a:cxnSpLocks/>
            </p:cNvCxnSpPr>
            <p:nvPr/>
          </p:nvCxnSpPr>
          <p:spPr>
            <a:xfrm>
              <a:off x="801561" y="1269279"/>
              <a:ext cx="0" cy="973396"/>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436DD9F2-B044-F042-BE57-C7A7FC0BBECD}"/>
              </a:ext>
            </a:extLst>
          </p:cNvPr>
          <p:cNvGrpSpPr/>
          <p:nvPr/>
        </p:nvGrpSpPr>
        <p:grpSpPr>
          <a:xfrm>
            <a:off x="297356" y="3145201"/>
            <a:ext cx="4678093" cy="1088885"/>
            <a:chOff x="28817" y="1057922"/>
            <a:chExt cx="6237457" cy="1451847"/>
          </a:xfrm>
        </p:grpSpPr>
        <p:grpSp>
          <p:nvGrpSpPr>
            <p:cNvPr id="26" name="Group 25">
              <a:extLst>
                <a:ext uri="{FF2B5EF4-FFF2-40B4-BE49-F238E27FC236}">
                  <a16:creationId xmlns:a16="http://schemas.microsoft.com/office/drawing/2014/main" id="{8829A3F0-B48F-D643-B666-DE5572838522}"/>
                </a:ext>
              </a:extLst>
            </p:cNvPr>
            <p:cNvGrpSpPr/>
            <p:nvPr/>
          </p:nvGrpSpPr>
          <p:grpSpPr>
            <a:xfrm>
              <a:off x="28817" y="1057922"/>
              <a:ext cx="6237457" cy="1299729"/>
              <a:chOff x="-46064" y="1503347"/>
              <a:chExt cx="6237457" cy="1299729"/>
            </a:xfrm>
          </p:grpSpPr>
          <p:sp>
            <p:nvSpPr>
              <p:cNvPr id="35" name="Title 2">
                <a:extLst>
                  <a:ext uri="{FF2B5EF4-FFF2-40B4-BE49-F238E27FC236}">
                    <a16:creationId xmlns:a16="http://schemas.microsoft.com/office/drawing/2014/main" id="{F544AA6C-6B9D-9B4A-B7C7-4BCB1BE8680C}"/>
                  </a:ext>
                </a:extLst>
              </p:cNvPr>
              <p:cNvSpPr txBox="1">
                <a:spLocks/>
              </p:cNvSpPr>
              <p:nvPr/>
            </p:nvSpPr>
            <p:spPr>
              <a:xfrm>
                <a:off x="-46064"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defTabSz="342900"/>
                <a:r>
                  <a:rPr lang="en-US" sz="4500" b="0">
                    <a:solidFill>
                      <a:srgbClr val="007A96"/>
                    </a:solidFill>
                    <a:latin typeface="Neue Haas Grotesk Text Pro" panose="020B0504020202020204" pitchFamily="34" charset="77"/>
                    <a:cs typeface="Arial" panose="020B0604020202020204" pitchFamily="34" charset="0"/>
                  </a:rPr>
                  <a:t>2</a:t>
                </a:r>
              </a:p>
            </p:txBody>
          </p:sp>
          <p:sp>
            <p:nvSpPr>
              <p:cNvPr id="36" name="TextBox 35">
                <a:extLst>
                  <a:ext uri="{FF2B5EF4-FFF2-40B4-BE49-F238E27FC236}">
                    <a16:creationId xmlns:a16="http://schemas.microsoft.com/office/drawing/2014/main" id="{754A719B-A8C3-C848-B862-5CF8A78D924D}"/>
                  </a:ext>
                </a:extLst>
              </p:cNvPr>
              <p:cNvSpPr txBox="1"/>
              <p:nvPr/>
            </p:nvSpPr>
            <p:spPr>
              <a:xfrm>
                <a:off x="921128" y="1625932"/>
                <a:ext cx="5270265" cy="1177144"/>
              </a:xfrm>
              <a:prstGeom prst="rect">
                <a:avLst/>
              </a:prstGeom>
              <a:noFill/>
            </p:spPr>
            <p:txBody>
              <a:bodyPr wrap="square" rtlCol="0">
                <a:noAutofit/>
              </a:bodyPr>
              <a:lstStyle/>
              <a:p>
                <a:pPr defTabSz="685800"/>
                <a:r>
                  <a:rPr lang="en-US">
                    <a:solidFill>
                      <a:srgbClr val="007A96"/>
                    </a:solidFill>
                    <a:latin typeface="Neue Haas Grotesk Text Pro" panose="020B0504020202020204" pitchFamily="34" charset="77"/>
                  </a:rPr>
                  <a:t>Low cost</a:t>
                </a:r>
              </a:p>
              <a:p>
                <a:pPr defTabSz="685800">
                  <a:lnSpc>
                    <a:spcPct val="120000"/>
                  </a:lnSpc>
                </a:pPr>
                <a:r>
                  <a:rPr lang="en-US" sz="1275">
                    <a:solidFill>
                      <a:srgbClr val="626362"/>
                    </a:solidFill>
                    <a:latin typeface="Neue Haas Grotesk Text Pro" panose="020B0504020202020204" pitchFamily="34" charset="77"/>
                  </a:rPr>
                  <a:t>Other than the monthly investment admin. fee and the respective mutual fund expense ratio there are no trading costs, commissions or fund minimums.</a:t>
                </a:r>
              </a:p>
            </p:txBody>
          </p:sp>
        </p:grpSp>
        <p:cxnSp>
          <p:nvCxnSpPr>
            <p:cNvPr id="34" name="Straight Connector 33">
              <a:extLst>
                <a:ext uri="{FF2B5EF4-FFF2-40B4-BE49-F238E27FC236}">
                  <a16:creationId xmlns:a16="http://schemas.microsoft.com/office/drawing/2014/main" id="{DDEA2A21-3D7A-5C43-9F04-A4FA3A4F0F94}"/>
                </a:ext>
              </a:extLst>
            </p:cNvPr>
            <p:cNvCxnSpPr>
              <a:cxnSpLocks/>
            </p:cNvCxnSpPr>
            <p:nvPr/>
          </p:nvCxnSpPr>
          <p:spPr>
            <a:xfrm>
              <a:off x="801561" y="1269279"/>
              <a:ext cx="0" cy="1240490"/>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DB4F015F-B5EC-FE46-85D8-9195EF744EB4}"/>
              </a:ext>
            </a:extLst>
          </p:cNvPr>
          <p:cNvGrpSpPr/>
          <p:nvPr/>
        </p:nvGrpSpPr>
        <p:grpSpPr>
          <a:xfrm>
            <a:off x="297356" y="4386884"/>
            <a:ext cx="4554147" cy="974797"/>
            <a:chOff x="28817" y="1057922"/>
            <a:chExt cx="6072196" cy="1299729"/>
          </a:xfrm>
        </p:grpSpPr>
        <p:grpSp>
          <p:nvGrpSpPr>
            <p:cNvPr id="43" name="Group 42">
              <a:extLst>
                <a:ext uri="{FF2B5EF4-FFF2-40B4-BE49-F238E27FC236}">
                  <a16:creationId xmlns:a16="http://schemas.microsoft.com/office/drawing/2014/main" id="{302D1826-04F6-664C-A8B1-C6A56AE6231F}"/>
                </a:ext>
              </a:extLst>
            </p:cNvPr>
            <p:cNvGrpSpPr/>
            <p:nvPr/>
          </p:nvGrpSpPr>
          <p:grpSpPr>
            <a:xfrm>
              <a:off x="28817" y="1057922"/>
              <a:ext cx="6072196" cy="1299729"/>
              <a:chOff x="-46064" y="1503347"/>
              <a:chExt cx="6072196" cy="1299729"/>
            </a:xfrm>
          </p:grpSpPr>
          <p:sp>
            <p:nvSpPr>
              <p:cNvPr id="45" name="Title 2">
                <a:extLst>
                  <a:ext uri="{FF2B5EF4-FFF2-40B4-BE49-F238E27FC236}">
                    <a16:creationId xmlns:a16="http://schemas.microsoft.com/office/drawing/2014/main" id="{605B0380-47BF-624E-BBF8-5F1AE8A9E3DF}"/>
                  </a:ext>
                </a:extLst>
              </p:cNvPr>
              <p:cNvSpPr txBox="1">
                <a:spLocks/>
              </p:cNvSpPr>
              <p:nvPr/>
            </p:nvSpPr>
            <p:spPr>
              <a:xfrm>
                <a:off x="-46064"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defTabSz="342900"/>
                <a:r>
                  <a:rPr lang="en-US" sz="4500" b="0">
                    <a:solidFill>
                      <a:srgbClr val="007A96"/>
                    </a:solidFill>
                    <a:latin typeface="Neue Haas Grotesk Text Pro" panose="020B0504020202020204" pitchFamily="34" charset="77"/>
                    <a:cs typeface="Arial" panose="020B0604020202020204" pitchFamily="34" charset="0"/>
                  </a:rPr>
                  <a:t>3</a:t>
                </a:r>
              </a:p>
            </p:txBody>
          </p:sp>
          <p:sp>
            <p:nvSpPr>
              <p:cNvPr id="46" name="TextBox 45">
                <a:extLst>
                  <a:ext uri="{FF2B5EF4-FFF2-40B4-BE49-F238E27FC236}">
                    <a16:creationId xmlns:a16="http://schemas.microsoft.com/office/drawing/2014/main" id="{2670DC72-A77B-2C43-89F8-B4F3DC5FE770}"/>
                  </a:ext>
                </a:extLst>
              </p:cNvPr>
              <p:cNvSpPr txBox="1"/>
              <p:nvPr/>
            </p:nvSpPr>
            <p:spPr>
              <a:xfrm>
                <a:off x="921129" y="1625932"/>
                <a:ext cx="5105003" cy="1177144"/>
              </a:xfrm>
              <a:prstGeom prst="rect">
                <a:avLst/>
              </a:prstGeom>
              <a:noFill/>
            </p:spPr>
            <p:txBody>
              <a:bodyPr wrap="square" rtlCol="0">
                <a:noAutofit/>
              </a:bodyPr>
              <a:lstStyle/>
              <a:p>
                <a:pPr defTabSz="685800">
                  <a:lnSpc>
                    <a:spcPct val="110000"/>
                  </a:lnSpc>
                </a:pPr>
                <a:r>
                  <a:rPr lang="en-US">
                    <a:solidFill>
                      <a:srgbClr val="007A96"/>
                    </a:solidFill>
                    <a:latin typeface="Neue Haas Grotesk Text Pro" panose="020B0504020202020204" pitchFamily="34" charset="77"/>
                  </a:rPr>
                  <a:t>Confidence</a:t>
                </a:r>
              </a:p>
              <a:p>
                <a:pPr defTabSz="685800">
                  <a:lnSpc>
                    <a:spcPct val="110000"/>
                  </a:lnSpc>
                  <a:spcAft>
                    <a:spcPts val="225"/>
                  </a:spcAft>
                </a:pPr>
                <a:r>
                  <a:rPr lang="en-US" sz="1275">
                    <a:solidFill>
                      <a:srgbClr val="626362"/>
                    </a:solidFill>
                    <a:latin typeface="Neue Haas Grotesk Text Pro" panose="020B0504020202020204" pitchFamily="34" charset="77"/>
                  </a:rPr>
                  <a:t>Take advantage of web-based automated </a:t>
                </a:r>
                <a:br>
                  <a:rPr lang="en-US" sz="1275">
                    <a:solidFill>
                      <a:srgbClr val="626362"/>
                    </a:solidFill>
                    <a:latin typeface="Neue Haas Grotesk Text Pro" panose="020B0504020202020204" pitchFamily="34" charset="77"/>
                  </a:rPr>
                </a:br>
                <a:r>
                  <a:rPr lang="en-US" sz="1275">
                    <a:solidFill>
                      <a:srgbClr val="626362"/>
                    </a:solidFill>
                    <a:latin typeface="Neue Haas Grotesk Text Pro" panose="020B0504020202020204" pitchFamily="34" charset="77"/>
                  </a:rPr>
                  <a:t>investing</a:t>
                </a:r>
                <a:r>
                  <a:rPr lang="en-US" sz="1275" baseline="30000">
                    <a:solidFill>
                      <a:srgbClr val="626362"/>
                    </a:solidFill>
                    <a:latin typeface="Neue Haas Grotesk Text Pro" panose="020B0504020202020204" pitchFamily="34" charset="77"/>
                  </a:rPr>
                  <a:t>1</a:t>
                </a:r>
                <a:r>
                  <a:rPr lang="en-US" sz="1275">
                    <a:solidFill>
                      <a:srgbClr val="626362"/>
                    </a:solidFill>
                    <a:latin typeface="Neue Haas Grotesk Text Pro" panose="020B0504020202020204" pitchFamily="34" charset="77"/>
                  </a:rPr>
                  <a:t> advice and recommendations.</a:t>
                </a:r>
              </a:p>
            </p:txBody>
          </p:sp>
        </p:grpSp>
        <p:cxnSp>
          <p:nvCxnSpPr>
            <p:cNvPr id="44" name="Straight Connector 43">
              <a:extLst>
                <a:ext uri="{FF2B5EF4-FFF2-40B4-BE49-F238E27FC236}">
                  <a16:creationId xmlns:a16="http://schemas.microsoft.com/office/drawing/2014/main" id="{FCDA3AD1-284F-9943-B1EA-1722B75E207D}"/>
                </a:ext>
              </a:extLst>
            </p:cNvPr>
            <p:cNvCxnSpPr>
              <a:cxnSpLocks/>
            </p:cNvCxnSpPr>
            <p:nvPr/>
          </p:nvCxnSpPr>
          <p:spPr>
            <a:xfrm>
              <a:off x="801561" y="1269279"/>
              <a:ext cx="0" cy="955311"/>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00154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159432"/>
            <a:ext cx="3424714" cy="2269568"/>
          </a:xfrm>
          <a:prstGeom prst="rect">
            <a:avLst/>
          </a:prstGeom>
        </p:spPr>
        <p:txBody>
          <a:bodyPr wrap="square">
            <a:noAutofit/>
          </a:bodyPr>
          <a:lstStyle/>
          <a:p>
            <a:r>
              <a:rPr lang="en-US" sz="2850"/>
              <a:t>Options for investors of all confidence levels</a:t>
            </a:r>
          </a:p>
        </p:txBody>
      </p:sp>
      <p:pic>
        <p:nvPicPr>
          <p:cNvPr id="21" name="Picture 20">
            <a:hlinkClick r:id="" action="ppaction://noaction"/>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071937" y="1245410"/>
            <a:ext cx="4746152" cy="4004130"/>
          </a:xfrm>
          <a:prstGeom prst="rect">
            <a:avLst/>
          </a:prstGeom>
        </p:spPr>
      </p:pic>
      <p:sp>
        <p:nvSpPr>
          <p:cNvPr id="9" name="TextBox 8">
            <a:extLst>
              <a:ext uri="{FF2B5EF4-FFF2-40B4-BE49-F238E27FC236}">
                <a16:creationId xmlns:a16="http://schemas.microsoft.com/office/drawing/2014/main" id="{615240C5-F7DA-B343-9079-6C53D9B15282}"/>
              </a:ext>
            </a:extLst>
          </p:cNvPr>
          <p:cNvSpPr txBox="1"/>
          <p:nvPr/>
        </p:nvSpPr>
        <p:spPr>
          <a:xfrm>
            <a:off x="411480" y="2593915"/>
            <a:ext cx="3156824" cy="1986954"/>
          </a:xfrm>
          <a:prstGeom prst="rect">
            <a:avLst/>
          </a:prstGeom>
          <a:noFill/>
        </p:spPr>
        <p:txBody>
          <a:bodyPr wrap="square" rtlCol="0">
            <a:spAutoFit/>
          </a:bodyPr>
          <a:lstStyle/>
          <a:p>
            <a:pPr defTabSz="457189">
              <a:lnSpc>
                <a:spcPct val="140000"/>
              </a:lnSpc>
            </a:pPr>
            <a:r>
              <a:rPr lang="en-US">
                <a:solidFill>
                  <a:srgbClr val="626362"/>
                </a:solidFill>
                <a:latin typeface="Arial"/>
              </a:rPr>
              <a:t>Whether you’re ready to manage your own portfolio </a:t>
            </a:r>
            <a:br>
              <a:rPr lang="en-US">
                <a:solidFill>
                  <a:srgbClr val="626362"/>
                </a:solidFill>
                <a:latin typeface="Arial"/>
              </a:rPr>
            </a:br>
            <a:r>
              <a:rPr lang="en-US">
                <a:solidFill>
                  <a:srgbClr val="626362"/>
                </a:solidFill>
                <a:latin typeface="Arial"/>
              </a:rPr>
              <a:t>or need a little help – we provide access t tools to help you invest with confidence.</a:t>
            </a:r>
          </a:p>
        </p:txBody>
      </p:sp>
      <p:sp>
        <p:nvSpPr>
          <p:cNvPr id="8" name="Title 2">
            <a:extLst>
              <a:ext uri="{FF2B5EF4-FFF2-40B4-BE49-F238E27FC236}">
                <a16:creationId xmlns:a16="http://schemas.microsoft.com/office/drawing/2014/main" id="{0903B0F9-34F9-9047-99B4-75EC1CEE22E9}"/>
              </a:ext>
            </a:extLst>
          </p:cNvPr>
          <p:cNvSpPr txBox="1">
            <a:spLocks/>
          </p:cNvSpPr>
          <p:nvPr/>
        </p:nvSpPr>
        <p:spPr>
          <a:xfrm>
            <a:off x="153606" y="5354419"/>
            <a:ext cx="8836788" cy="738664"/>
          </a:xfrm>
          <a:prstGeom prst="rect">
            <a:avLst/>
          </a:prstGeom>
          <a:solidFill>
            <a:schemeClr val="bg1"/>
          </a:solidFill>
        </p:spPr>
        <p:txBody>
          <a:bodyPr vert="horz" wrap="square" lIns="91440" tIns="91440" rIns="91440" bIns="9144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342900">
              <a:defRPr/>
            </a:pPr>
            <a:r>
              <a:rPr lang="en-US" sz="600" b="0" dirty="0">
                <a:solidFill>
                  <a:srgbClr val="A7A9AC"/>
                </a:solidFill>
                <a:latin typeface="Arial"/>
                <a:ea typeface="+mj-lt"/>
                <a:cs typeface="Arial"/>
              </a:rPr>
              <a:t>Investments are subject to risk, including the possible loss of the principal invested and are not FDIC or NCUA insured, or guaranteed by HealthEquity, Inc. HSA holders may select mutual funds for investment through the HealthEquity investment platform but HealthEquity, Inc. does not provide investment advice. HealthEquity Advisors, LLC, a wholly owned subsidiary of HealthEquity, Inc. and an SEC-registered investment adviser, provides web-based investment advice to HSA holders that subscribe for its services (minimum thresholds and additional fees apply). Registration does not imply endorsement by any state or agency and does not imply a level of skill, education, or training. Investing may not be suitable for everyone. You should carefully consider the investment objectives, risks, charges and expenses of any mutual fund before investing. A prospectus and, if available, a summary prospectus containing this and other important information can be obtained by visiting the fund sponsor’s website. Please read the prospectus carefully before investing.</a:t>
            </a:r>
            <a:endParaRPr lang="en-US" sz="2100" dirty="0">
              <a:solidFill>
                <a:srgbClr val="A7A9AC"/>
              </a:solidFill>
              <a:latin typeface="Arial"/>
            </a:endParaRPr>
          </a:p>
          <a:p>
            <a:pPr defTabSz="342900">
              <a:spcAft>
                <a:spcPts val="100"/>
              </a:spcAft>
              <a:defRPr/>
            </a:pPr>
            <a:endParaRPr lang="en-US" sz="600" dirty="0">
              <a:solidFill>
                <a:srgbClr val="FFFFFF">
                  <a:lumMod val="50000"/>
                </a:srgbClr>
              </a:solidFill>
              <a:latin typeface="Arial"/>
              <a:cs typeface="Arial" panose="020B0604020202020204" pitchFamily="34" charset="0"/>
            </a:endParaRPr>
          </a:p>
        </p:txBody>
      </p:sp>
    </p:spTree>
    <p:extLst>
      <p:ext uri="{BB962C8B-B14F-4D97-AF65-F5344CB8AC3E}">
        <p14:creationId xmlns:p14="http://schemas.microsoft.com/office/powerpoint/2010/main" val="3882627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1877786" y="2434828"/>
            <a:ext cx="5388429" cy="994172"/>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1877786" y="3035498"/>
            <a:ext cx="5388429" cy="9941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i="1">
                <a:solidFill>
                  <a:schemeClr val="accent4"/>
                </a:solidFill>
              </a:rPr>
              <a:t>Decision Doc helps you choose the right health plan for you and your family.</a:t>
            </a:r>
          </a:p>
        </p:txBody>
      </p:sp>
    </p:spTree>
    <p:extLst>
      <p:ext uri="{BB962C8B-B14F-4D97-AF65-F5344CB8AC3E}">
        <p14:creationId xmlns:p14="http://schemas.microsoft.com/office/powerpoint/2010/main" val="142615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00025" indent="-200025">
              <a:buClr>
                <a:srgbClr val="F57E20"/>
              </a:buClr>
              <a:buFont typeface="Arial" panose="020B0604020202020204" pitchFamily="34" charset="0"/>
              <a:buChar char="○"/>
              <a:defRPr/>
            </a:pPr>
            <a:endParaRPr lang="en-US">
              <a:solidFill>
                <a:srgbClr val="12121E"/>
              </a:solidFill>
              <a:latin typeface="Tahoma"/>
            </a:endParaRPr>
          </a:p>
          <a:p>
            <a:endParaRPr lang="en-US"/>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187327" y="4690596"/>
            <a:ext cx="5666402" cy="526428"/>
          </a:xfrm>
          <a:prstGeom prst="rect">
            <a:avLst/>
          </a:prstGeom>
        </p:spPr>
        <p:txBody>
          <a:bodyPr vert="horz" lIns="68580" tIns="34290" rIns="68580" bIns="34290" rtlCol="0">
            <a:normAutofit fontScale="70000" lnSpcReduction="2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0"/>
              <a:t>All information is </a:t>
            </a:r>
            <a:r>
              <a:rPr lang="en-US" sz="3000" b="1"/>
              <a:t>secure and confidential</a:t>
            </a:r>
            <a:endParaRPr lang="en-US" sz="2400"/>
          </a:p>
          <a:p>
            <a:pPr lvl="1"/>
            <a:endParaRPr lang="en-US" sz="15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229472" y="3649411"/>
            <a:ext cx="4991135" cy="526428"/>
          </a:xfrm>
          <a:prstGeom prst="rect">
            <a:avLst/>
          </a:prstGeom>
        </p:spPr>
        <p:txBody>
          <a:bodyPr vert="horz" lIns="68580" tIns="34290" rIns="68580" bIns="3429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a:t>5-10 minutes </a:t>
            </a:r>
            <a:r>
              <a:rPr lang="en-US" sz="2400"/>
              <a:t>to complete</a:t>
            </a:r>
          </a:p>
          <a:p>
            <a:pPr lvl="1"/>
            <a:endParaRPr lang="en-US" sz="15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2293823" y="2640023"/>
            <a:ext cx="4524612" cy="526428"/>
          </a:xfrm>
          <a:prstGeom prst="rect">
            <a:avLst/>
          </a:prstGeom>
        </p:spPr>
        <p:txBody>
          <a:bodyPr vert="horz" lIns="68580" tIns="34290" rIns="68580" bIns="34290" rtlCol="0">
            <a:normAutofit fontScale="925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a:t>
            </a:r>
            <a:r>
              <a:rPr lang="en-US" sz="3000" b="1"/>
              <a:t>$1,300 </a:t>
            </a:r>
            <a:r>
              <a:rPr lang="en-US" sz="2400"/>
              <a:t>savings per employee</a:t>
            </a:r>
          </a:p>
          <a:p>
            <a:pPr lvl="1"/>
            <a:endParaRPr lang="en-US" sz="15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238871" y="2529221"/>
            <a:ext cx="89435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2293823" y="3635457"/>
            <a:ext cx="89435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2293823" y="4637642"/>
            <a:ext cx="89435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316" y="2360547"/>
            <a:ext cx="774956" cy="779528"/>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39" y="3429000"/>
            <a:ext cx="825248" cy="774956"/>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9757" y="4461963"/>
            <a:ext cx="804515" cy="809261"/>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a:t>How It Works</a:t>
            </a:r>
          </a:p>
        </p:txBody>
      </p:sp>
      <p:grpSp>
        <p:nvGrpSpPr>
          <p:cNvPr id="5" name="Google Shape;354;p25">
            <a:extLst>
              <a:ext uri="{FF2B5EF4-FFF2-40B4-BE49-F238E27FC236}">
                <a16:creationId xmlns:a16="http://schemas.microsoft.com/office/drawing/2014/main" id="{31472A0A-3E2D-4363-80AE-E4F17EC91E38}"/>
              </a:ext>
            </a:extLst>
          </p:cNvPr>
          <p:cNvGrpSpPr/>
          <p:nvPr/>
        </p:nvGrpSpPr>
        <p:grpSpPr>
          <a:xfrm>
            <a:off x="24272" y="2915575"/>
            <a:ext cx="2979594" cy="2516582"/>
            <a:chOff x="19445" y="2978817"/>
            <a:chExt cx="3972792" cy="3355443"/>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19445" y="2978817"/>
              <a:ext cx="3972792" cy="3355443"/>
            </a:xfrm>
            <a:prstGeom prst="rect">
              <a:avLst/>
            </a:prstGeom>
            <a:noFill/>
            <a:ln>
              <a:noFill/>
            </a:ln>
          </p:spPr>
        </p:pic>
        <p:pic>
          <p:nvPicPr>
            <p:cNvPr id="17" name="Google Shape;356;p25">
              <a:extLst>
                <a:ext uri="{FF2B5EF4-FFF2-40B4-BE49-F238E27FC236}">
                  <a16:creationId xmlns:a16="http://schemas.microsoft.com/office/drawing/2014/main" id="{A4A39496-66A1-4104-84F8-0B91D0F5E20A}"/>
                </a:ext>
              </a:extLst>
            </p:cNvPr>
            <p:cNvPicPr preferRelativeResize="0"/>
            <p:nvPr/>
          </p:nvPicPr>
          <p:blipFill rotWithShape="1">
            <a:blip r:embed="rId4">
              <a:alphaModFix/>
            </a:blip>
            <a:srcRect l="16132" t="1432" r="14210" b="9050"/>
            <a:stretch/>
          </p:blipFill>
          <p:spPr>
            <a:xfrm>
              <a:off x="127422" y="3194900"/>
              <a:ext cx="3756815" cy="2966871"/>
            </a:xfrm>
            <a:prstGeom prst="rect">
              <a:avLst/>
            </a:prstGeom>
            <a:noFill/>
            <a:ln>
              <a:noFill/>
            </a:ln>
          </p:spPr>
        </p:pic>
      </p:grpSp>
      <p:sp>
        <p:nvSpPr>
          <p:cNvPr id="7" name="Google Shape;360;p25">
            <a:extLst>
              <a:ext uri="{FF2B5EF4-FFF2-40B4-BE49-F238E27FC236}">
                <a16:creationId xmlns:a16="http://schemas.microsoft.com/office/drawing/2014/main" id="{A680A2EC-2745-46E5-8211-EECB45CB31B4}"/>
              </a:ext>
            </a:extLst>
          </p:cNvPr>
          <p:cNvSpPr txBox="1"/>
          <p:nvPr/>
        </p:nvSpPr>
        <p:spPr>
          <a:xfrm>
            <a:off x="628650" y="1989891"/>
            <a:ext cx="2157544" cy="946391"/>
          </a:xfrm>
          <a:prstGeom prst="rect">
            <a:avLst/>
          </a:prstGeom>
          <a:noFill/>
          <a:ln>
            <a:noFill/>
          </a:ln>
        </p:spPr>
        <p:txBody>
          <a:bodyPr spcFirstLastPara="1" wrap="square" lIns="68569" tIns="68569" rIns="68569" bIns="685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4775" defTabSz="685800">
              <a:buClr>
                <a:srgbClr val="333333"/>
              </a:buClr>
              <a:buSzPts val="1400"/>
              <a:defRPr/>
            </a:pPr>
            <a:r>
              <a:rPr lang="en-US" sz="1050" b="1">
                <a:solidFill>
                  <a:srgbClr val="333333"/>
                </a:solidFill>
                <a:latin typeface="Calibri"/>
                <a:ea typeface="Poppins"/>
                <a:cs typeface="Poppins"/>
                <a:sym typeface="Poppins"/>
              </a:rPr>
              <a:t>Share your medical and pharmacy needs in ~5 minutes</a:t>
            </a:r>
          </a:p>
          <a:p>
            <a:pPr marL="104775" defTabSz="685800">
              <a:buClr>
                <a:srgbClr val="333333"/>
              </a:buClr>
              <a:buSzPts val="1400"/>
              <a:defRPr/>
            </a:pPr>
            <a:endParaRPr lang="en-US" sz="1050" b="1" i="1">
              <a:solidFill>
                <a:srgbClr val="333333"/>
              </a:solidFill>
              <a:latin typeface="Calibri"/>
              <a:ea typeface="Poppins"/>
              <a:cs typeface="Poppins"/>
              <a:sym typeface="Poppins"/>
            </a:endParaRPr>
          </a:p>
          <a:p>
            <a:pPr marL="104775" defTabSz="685800">
              <a:buClr>
                <a:srgbClr val="333333"/>
              </a:buClr>
              <a:buSzPts val="1400"/>
              <a:defRPr/>
            </a:pPr>
            <a:r>
              <a:rPr lang="en-US" sz="1050" i="1">
                <a:solidFill>
                  <a:srgbClr val="333333"/>
                </a:solidFill>
                <a:latin typeface="Calibri"/>
                <a:ea typeface="Poppins"/>
                <a:cs typeface="Poppins"/>
                <a:sym typeface="Poppins"/>
              </a:rPr>
              <a:t>Agents available to go through the questions on the phone!</a:t>
            </a:r>
            <a:endParaRPr sz="1050" i="1">
              <a:solidFill>
                <a:srgbClr val="333333"/>
              </a:solidFill>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3082203" y="2915575"/>
            <a:ext cx="2979594" cy="2516582"/>
          </a:xfrm>
          <a:prstGeom prst="rect">
            <a:avLst/>
          </a:prstGeom>
          <a:noFill/>
          <a:ln>
            <a:noFill/>
          </a:ln>
        </p:spPr>
      </p:pic>
      <p:pic>
        <p:nvPicPr>
          <p:cNvPr id="15" name="Google Shape;370;p25">
            <a:extLst>
              <a:ext uri="{FF2B5EF4-FFF2-40B4-BE49-F238E27FC236}">
                <a16:creationId xmlns:a16="http://schemas.microsoft.com/office/drawing/2014/main" id="{FE418D56-359C-4EF5-B8ED-9C848A94F7D8}"/>
              </a:ext>
            </a:extLst>
          </p:cNvPr>
          <p:cNvPicPr preferRelativeResize="0"/>
          <p:nvPr/>
        </p:nvPicPr>
        <p:blipFill rotWithShape="1">
          <a:blip r:embed="rId5">
            <a:alphaModFix/>
          </a:blip>
          <a:srcRect l="15218" t="675" r="15605"/>
          <a:stretch/>
        </p:blipFill>
        <p:spPr>
          <a:xfrm>
            <a:off x="3161994" y="3077636"/>
            <a:ext cx="2814465" cy="2231943"/>
          </a:xfrm>
          <a:prstGeom prst="rect">
            <a:avLst/>
          </a:prstGeom>
          <a:noFill/>
          <a:ln>
            <a:noFill/>
          </a:ln>
        </p:spPr>
      </p:pic>
      <p:grpSp>
        <p:nvGrpSpPr>
          <p:cNvPr id="11" name="Google Shape;371;p25">
            <a:extLst>
              <a:ext uri="{FF2B5EF4-FFF2-40B4-BE49-F238E27FC236}">
                <a16:creationId xmlns:a16="http://schemas.microsoft.com/office/drawing/2014/main" id="{C7404CC9-66C6-4BBF-942C-6584D5BBF617}"/>
              </a:ext>
            </a:extLst>
          </p:cNvPr>
          <p:cNvGrpSpPr/>
          <p:nvPr/>
        </p:nvGrpSpPr>
        <p:grpSpPr>
          <a:xfrm>
            <a:off x="6140134" y="2915574"/>
            <a:ext cx="2979594" cy="2516582"/>
            <a:chOff x="8173928" y="2978817"/>
            <a:chExt cx="3972792" cy="3355443"/>
          </a:xfrm>
        </p:grpSpPr>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173928" y="2978817"/>
              <a:ext cx="3972792" cy="3355443"/>
            </a:xfrm>
            <a:prstGeom prst="rect">
              <a:avLst/>
            </a:prstGeom>
            <a:noFill/>
            <a:ln>
              <a:noFill/>
            </a:ln>
          </p:spPr>
        </p:pic>
        <p:pic>
          <p:nvPicPr>
            <p:cNvPr id="13" name="Google Shape;373;p25">
              <a:extLst>
                <a:ext uri="{FF2B5EF4-FFF2-40B4-BE49-F238E27FC236}">
                  <a16:creationId xmlns:a16="http://schemas.microsoft.com/office/drawing/2014/main" id="{45E80ECC-FE4F-4070-A51A-F1F0D3F54AA7}"/>
                </a:ext>
              </a:extLst>
            </p:cNvPr>
            <p:cNvPicPr preferRelativeResize="0"/>
            <p:nvPr/>
          </p:nvPicPr>
          <p:blipFill rotWithShape="1">
            <a:blip r:embed="rId6">
              <a:alphaModFix/>
            </a:blip>
            <a:srcRect l="15250" r="14012" b="8491"/>
            <a:stretch/>
          </p:blipFill>
          <p:spPr>
            <a:xfrm>
              <a:off x="8278925" y="3194900"/>
              <a:ext cx="3752602" cy="2965600"/>
            </a:xfrm>
            <a:prstGeom prst="rect">
              <a:avLst/>
            </a:prstGeom>
            <a:noFill/>
            <a:ln>
              <a:noFill/>
            </a:ln>
          </p:spPr>
        </p:pic>
      </p:grpSp>
      <p:sp>
        <p:nvSpPr>
          <p:cNvPr id="4" name="Flowchart: Connector 3">
            <a:extLst>
              <a:ext uri="{FF2B5EF4-FFF2-40B4-BE49-F238E27FC236}">
                <a16:creationId xmlns:a16="http://schemas.microsoft.com/office/drawing/2014/main" id="{69C72E68-3101-48D5-BF8D-5BBF95B3050A}"/>
              </a:ext>
            </a:extLst>
          </p:cNvPr>
          <p:cNvSpPr/>
          <p:nvPr/>
        </p:nvSpPr>
        <p:spPr>
          <a:xfrm>
            <a:off x="100878" y="2212091"/>
            <a:ext cx="516818" cy="48185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defRPr/>
            </a:pPr>
            <a:r>
              <a:rPr lang="en-US" sz="1350">
                <a:solidFill>
                  <a:prstClr val="white"/>
                </a:solidFill>
                <a:latin typeface="Calibri"/>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3161994" y="2212090"/>
            <a:ext cx="516818" cy="48185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defRPr/>
            </a:pPr>
            <a:r>
              <a:rPr lang="en-US" sz="1350">
                <a:solidFill>
                  <a:prstClr val="white"/>
                </a:solidFill>
                <a:latin typeface="Calibri"/>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6218881" y="2212090"/>
            <a:ext cx="516818" cy="48185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defRPr/>
            </a:pPr>
            <a:r>
              <a:rPr lang="en-US" sz="1350">
                <a:solidFill>
                  <a:prstClr val="white"/>
                </a:solidFill>
                <a:latin typeface="Calibri"/>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3695895" y="1989891"/>
            <a:ext cx="2157544" cy="946391"/>
          </a:xfrm>
          <a:prstGeom prst="rect">
            <a:avLst/>
          </a:prstGeom>
          <a:noFill/>
          <a:ln>
            <a:noFill/>
          </a:ln>
        </p:spPr>
        <p:txBody>
          <a:bodyPr spcFirstLastPara="1" wrap="square" lIns="68569" tIns="68569" rIns="68569" bIns="685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4775" defTabSz="685800">
              <a:buClr>
                <a:srgbClr val="333333"/>
              </a:buClr>
              <a:buSzPts val="1400"/>
              <a:defRPr/>
            </a:pPr>
            <a:r>
              <a:rPr lang="en-US" sz="1050" b="1">
                <a:solidFill>
                  <a:srgbClr val="333333"/>
                </a:solidFill>
                <a:latin typeface="Calibri"/>
                <a:ea typeface="Poppins"/>
                <a:cs typeface="Poppins"/>
                <a:sym typeface="Poppins"/>
              </a:rPr>
              <a:t>Receive immediate recommendations on optimal plan </a:t>
            </a:r>
          </a:p>
          <a:p>
            <a:pPr marL="104775" defTabSz="685800">
              <a:buClr>
                <a:srgbClr val="333333"/>
              </a:buClr>
              <a:buSzPts val="1400"/>
              <a:defRPr/>
            </a:pPr>
            <a:endParaRPr lang="en-US" sz="1050" b="1">
              <a:solidFill>
                <a:srgbClr val="333333"/>
              </a:solidFill>
              <a:latin typeface="Calibri"/>
              <a:ea typeface="Poppins"/>
              <a:cs typeface="Poppins"/>
              <a:sym typeface="Poppins"/>
            </a:endParaRPr>
          </a:p>
          <a:p>
            <a:pPr marL="104775" defTabSz="685800">
              <a:buClr>
                <a:srgbClr val="333333"/>
              </a:buClr>
              <a:buSzPts val="1400"/>
              <a:defRPr/>
            </a:pPr>
            <a:r>
              <a:rPr lang="en-US" sz="1050" i="1">
                <a:solidFill>
                  <a:srgbClr val="333333"/>
                </a:solidFill>
                <a:latin typeface="Calibri"/>
                <a:ea typeface="Poppins"/>
                <a:cs typeface="Poppins"/>
                <a:sym typeface="Poppins"/>
              </a:rPr>
              <a:t>Contact support with any questions!</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6744512" y="1989891"/>
            <a:ext cx="2157544" cy="1107973"/>
          </a:xfrm>
          <a:prstGeom prst="rect">
            <a:avLst/>
          </a:prstGeom>
          <a:noFill/>
          <a:ln>
            <a:noFill/>
          </a:ln>
        </p:spPr>
        <p:txBody>
          <a:bodyPr spcFirstLastPara="1" wrap="square" lIns="68569" tIns="68569" rIns="68569" bIns="6856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4775" defTabSz="685800">
              <a:buClr>
                <a:srgbClr val="333333"/>
              </a:buClr>
              <a:buSzPts val="1400"/>
              <a:defRPr/>
            </a:pPr>
            <a:r>
              <a:rPr lang="en-US" sz="1050" b="1">
                <a:solidFill>
                  <a:srgbClr val="333333"/>
                </a:solidFill>
                <a:latin typeface="Calibri"/>
                <a:ea typeface="Poppins"/>
                <a:cs typeface="Poppins"/>
                <a:sym typeface="Poppins"/>
              </a:rPr>
              <a:t>Enroll &amp; Save</a:t>
            </a:r>
            <a:br>
              <a:rPr lang="en-US" sz="1050" b="1">
                <a:solidFill>
                  <a:srgbClr val="333333"/>
                </a:solidFill>
                <a:latin typeface="Calibri"/>
                <a:ea typeface="Poppins"/>
                <a:cs typeface="Poppins"/>
                <a:sym typeface="Poppins"/>
              </a:rPr>
            </a:br>
            <a:endParaRPr lang="en-US" sz="1050" b="1">
              <a:solidFill>
                <a:srgbClr val="333333"/>
              </a:solidFill>
              <a:latin typeface="Calibri"/>
              <a:ea typeface="Poppins"/>
              <a:cs typeface="Poppins"/>
              <a:sym typeface="Poppins"/>
            </a:endParaRPr>
          </a:p>
          <a:p>
            <a:pPr marL="104775" defTabSz="685800">
              <a:buClr>
                <a:srgbClr val="333333"/>
              </a:buClr>
              <a:buSzPts val="1400"/>
              <a:defRPr/>
            </a:pPr>
            <a:endParaRPr lang="en-US" sz="1050" b="1">
              <a:solidFill>
                <a:srgbClr val="333333"/>
              </a:solidFill>
              <a:latin typeface="Calibri"/>
              <a:ea typeface="Poppins"/>
              <a:cs typeface="Poppins"/>
              <a:sym typeface="Poppins"/>
            </a:endParaRPr>
          </a:p>
          <a:p>
            <a:pPr marL="104775" defTabSz="685800">
              <a:buClr>
                <a:srgbClr val="333333"/>
              </a:buClr>
              <a:buSzPts val="1400"/>
              <a:defRPr/>
            </a:pPr>
            <a:r>
              <a:rPr lang="en-US" sz="1050" i="1">
                <a:solidFill>
                  <a:srgbClr val="333333"/>
                </a:solidFill>
                <a:latin typeface="Calibri"/>
                <a:ea typeface="Poppins"/>
                <a:cs typeface="Poppins"/>
                <a:sym typeface="Poppins"/>
              </a:rPr>
              <a:t>Average employee user saves $1,300/year</a:t>
            </a:r>
          </a:p>
          <a:p>
            <a:pPr marL="104775" defTabSz="685800">
              <a:buClr>
                <a:srgbClr val="333333"/>
              </a:buClr>
              <a:buSzPts val="1400"/>
              <a:defRPr/>
            </a:pPr>
            <a:endParaRPr lang="en-US" sz="1050" b="1">
              <a:solidFill>
                <a:srgbClr val="333333"/>
              </a:solidFill>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4051510" y="1131094"/>
            <a:ext cx="4906241" cy="484748"/>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68580" tIns="34290" rIns="68580" bIns="34290" rtlCol="0" anchor="t">
            <a:spAutoFit/>
          </a:bodyPr>
          <a:lstStyle/>
          <a:p>
            <a:r>
              <a:rPr lang="en-US" sz="1350"/>
              <a:t>Access Decision Doc here: </a:t>
            </a:r>
            <a:r>
              <a:rPr lang="en-US" sz="1350" dirty="0">
                <a:hlinkClick r:id="rId7"/>
              </a:rPr>
              <a:t>www.myhealthmath.com/kingphilip2022</a:t>
            </a:r>
            <a:endParaRPr lang="en-US" sz="1350" dirty="0">
              <a:highlight>
                <a:srgbClr val="FFFF00"/>
              </a:highlight>
              <a:cs typeface="Calibri"/>
              <a:hlinkClick r:id="rId7"/>
            </a:endParaRPr>
          </a:p>
        </p:txBody>
      </p:sp>
      <p:pic>
        <p:nvPicPr>
          <p:cNvPr id="8" name="Picture 8" descr="Qr code&#10;&#10;Description automatically generated">
            <a:extLst>
              <a:ext uri="{FF2B5EF4-FFF2-40B4-BE49-F238E27FC236}">
                <a16:creationId xmlns:a16="http://schemas.microsoft.com/office/drawing/2014/main" id="{F8F67392-5D9B-0DBC-9D62-90A091AFB4AA}"/>
              </a:ext>
            </a:extLst>
          </p:cNvPr>
          <p:cNvPicPr>
            <a:picLocks noChangeAspect="1"/>
          </p:cNvPicPr>
          <p:nvPr/>
        </p:nvPicPr>
        <p:blipFill>
          <a:blip r:embed="rId8"/>
          <a:stretch>
            <a:fillRect/>
          </a:stretch>
        </p:blipFill>
        <p:spPr>
          <a:xfrm>
            <a:off x="8006442" y="1406978"/>
            <a:ext cx="900794" cy="900794"/>
          </a:xfrm>
          <a:prstGeom prst="rect">
            <a:avLst/>
          </a:prstGeom>
        </p:spPr>
      </p:pic>
    </p:spTree>
    <p:extLst>
      <p:ext uri="{BB962C8B-B14F-4D97-AF65-F5344CB8AC3E}">
        <p14:creationId xmlns:p14="http://schemas.microsoft.com/office/powerpoint/2010/main" val="1547223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36AFA-B2F2-4384-8247-CACD7C4D9FC5}"/>
              </a:ext>
            </a:extLst>
          </p:cNvPr>
          <p:cNvSpPr>
            <a:spLocks noGrp="1"/>
          </p:cNvSpPr>
          <p:nvPr>
            <p:ph type="title"/>
          </p:nvPr>
        </p:nvSpPr>
        <p:spPr/>
        <p:txBody>
          <a:bodyPr/>
          <a:lstStyle/>
          <a:p>
            <a:r>
              <a:rPr lang="en-US" dirty="0"/>
              <a:t>Dental</a:t>
            </a:r>
          </a:p>
        </p:txBody>
      </p:sp>
      <p:sp>
        <p:nvSpPr>
          <p:cNvPr id="3" name="Text Placeholder 2">
            <a:extLst>
              <a:ext uri="{FF2B5EF4-FFF2-40B4-BE49-F238E27FC236}">
                <a16:creationId xmlns:a16="http://schemas.microsoft.com/office/drawing/2014/main" id="{541FD1CC-C555-4B63-ADF3-42FFA714EF3E}"/>
              </a:ext>
            </a:extLst>
          </p:cNvPr>
          <p:cNvSpPr>
            <a:spLocks noGrp="1"/>
          </p:cNvSpPr>
          <p:nvPr>
            <p:ph type="body" idx="1"/>
          </p:nvPr>
        </p:nvSpPr>
        <p:spPr/>
        <p:txBody>
          <a:bodyPr/>
          <a:lstStyle/>
          <a:p>
            <a:r>
              <a:rPr lang="en-US" dirty="0"/>
              <a:t>Altus Dental</a:t>
            </a:r>
          </a:p>
        </p:txBody>
      </p:sp>
    </p:spTree>
    <p:extLst>
      <p:ext uri="{BB962C8B-B14F-4D97-AF65-F5344CB8AC3E}">
        <p14:creationId xmlns:p14="http://schemas.microsoft.com/office/powerpoint/2010/main" val="3218001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A8A6-0B00-449F-BF8E-88FA4B7257AA}"/>
              </a:ext>
            </a:extLst>
          </p:cNvPr>
          <p:cNvSpPr>
            <a:spLocks noGrp="1"/>
          </p:cNvSpPr>
          <p:nvPr>
            <p:ph type="title"/>
          </p:nvPr>
        </p:nvSpPr>
        <p:spPr>
          <a:xfrm>
            <a:off x="628650" y="228600"/>
            <a:ext cx="7886700" cy="1294108"/>
          </a:xfrm>
        </p:spPr>
        <p:txBody>
          <a:bodyPr>
            <a:normAutofit/>
          </a:bodyPr>
          <a:lstStyle/>
          <a:p>
            <a:pPr algn="ctr"/>
            <a:r>
              <a:rPr lang="en-US" b="0" dirty="0"/>
              <a:t>Altus Dental </a:t>
            </a:r>
            <a:br>
              <a:rPr lang="en-US" b="0" dirty="0"/>
            </a:br>
            <a:r>
              <a:rPr lang="en-US" b="0" dirty="0"/>
              <a:t>No Plan Design Changes – No Change to Rates</a:t>
            </a:r>
            <a:br>
              <a:rPr lang="en-US" b="0" dirty="0"/>
            </a:br>
            <a:r>
              <a:rPr lang="en-US" b="0" dirty="0"/>
              <a:t> </a:t>
            </a:r>
          </a:p>
        </p:txBody>
      </p:sp>
      <p:graphicFrame>
        <p:nvGraphicFramePr>
          <p:cNvPr id="6" name="Content Placeholder 5">
            <a:extLst>
              <a:ext uri="{FF2B5EF4-FFF2-40B4-BE49-F238E27FC236}">
                <a16:creationId xmlns:a16="http://schemas.microsoft.com/office/drawing/2014/main" id="{994F258B-8D7C-4AE7-9696-0116EA2E8F75}"/>
              </a:ext>
            </a:extLst>
          </p:cNvPr>
          <p:cNvGraphicFramePr>
            <a:graphicFrameLocks noGrp="1"/>
          </p:cNvGraphicFramePr>
          <p:nvPr>
            <p:ph idx="1"/>
          </p:nvPr>
        </p:nvGraphicFramePr>
        <p:xfrm>
          <a:off x="11722" y="1371600"/>
          <a:ext cx="9132277" cy="4058319"/>
        </p:xfrm>
        <a:graphic>
          <a:graphicData uri="http://schemas.openxmlformats.org/drawingml/2006/table">
            <a:tbl>
              <a:tblPr>
                <a:tableStyleId>{5C22544A-7EE6-4342-B048-85BDC9FD1C3A}</a:tableStyleId>
              </a:tblPr>
              <a:tblGrid>
                <a:gridCol w="2137795">
                  <a:extLst>
                    <a:ext uri="{9D8B030D-6E8A-4147-A177-3AD203B41FA5}">
                      <a16:colId xmlns:a16="http://schemas.microsoft.com/office/drawing/2014/main" val="2762676313"/>
                    </a:ext>
                  </a:extLst>
                </a:gridCol>
                <a:gridCol w="1860758">
                  <a:extLst>
                    <a:ext uri="{9D8B030D-6E8A-4147-A177-3AD203B41FA5}">
                      <a16:colId xmlns:a16="http://schemas.microsoft.com/office/drawing/2014/main" val="2743500059"/>
                    </a:ext>
                  </a:extLst>
                </a:gridCol>
                <a:gridCol w="1628525">
                  <a:extLst>
                    <a:ext uri="{9D8B030D-6E8A-4147-A177-3AD203B41FA5}">
                      <a16:colId xmlns:a16="http://schemas.microsoft.com/office/drawing/2014/main" val="585715774"/>
                    </a:ext>
                  </a:extLst>
                </a:gridCol>
                <a:gridCol w="1600200">
                  <a:extLst>
                    <a:ext uri="{9D8B030D-6E8A-4147-A177-3AD203B41FA5}">
                      <a16:colId xmlns:a16="http://schemas.microsoft.com/office/drawing/2014/main" val="1238506525"/>
                    </a:ext>
                  </a:extLst>
                </a:gridCol>
                <a:gridCol w="1904999">
                  <a:extLst>
                    <a:ext uri="{9D8B030D-6E8A-4147-A177-3AD203B41FA5}">
                      <a16:colId xmlns:a16="http://schemas.microsoft.com/office/drawing/2014/main" val="4268184340"/>
                    </a:ext>
                  </a:extLst>
                </a:gridCol>
              </a:tblGrid>
              <a:tr h="208884">
                <a:tc>
                  <a:txBody>
                    <a:bodyPr/>
                    <a:lstStyle/>
                    <a:p>
                      <a:pPr algn="l" fontAlgn="ctr"/>
                      <a:r>
                        <a:rPr lang="en-US" sz="900" u="none" strike="noStrike" dirty="0">
                          <a:solidFill>
                            <a:schemeClr val="bg1"/>
                          </a:solidFill>
                          <a:effectLst/>
                        </a:rPr>
                        <a:t>Dental Plan Provisions</a:t>
                      </a:r>
                      <a:endParaRPr lang="en-US" sz="900" b="1" i="0" u="none" strike="noStrike" dirty="0">
                        <a:solidFill>
                          <a:schemeClr val="bg1"/>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2">
                  <a:txBody>
                    <a:bodyPr/>
                    <a:lstStyle/>
                    <a:p>
                      <a:pPr algn="ctr" fontAlgn="ctr"/>
                      <a:r>
                        <a:rPr lang="en-US" sz="900" u="none" strike="noStrike" dirty="0">
                          <a:solidFill>
                            <a:schemeClr val="tx1"/>
                          </a:solidFill>
                          <a:effectLst/>
                        </a:rPr>
                        <a:t>LOW PLAN </a:t>
                      </a:r>
                      <a:endParaRPr lang="en-US" sz="900" b="1" i="0" u="none" strike="noStrike" dirty="0">
                        <a:solidFill>
                          <a:schemeClr val="tx1"/>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D302"/>
                    </a:solidFill>
                  </a:tcPr>
                </a:tc>
                <a:tc hMerge="1">
                  <a:txBody>
                    <a:bodyPr/>
                    <a:lstStyle/>
                    <a:p>
                      <a:endParaRPr lang="en-US"/>
                    </a:p>
                  </a:txBody>
                  <a:tcPr/>
                </a:tc>
                <a:tc gridSpan="2">
                  <a:txBody>
                    <a:bodyPr/>
                    <a:lstStyle/>
                    <a:p>
                      <a:pPr algn="ctr" fontAlgn="ctr"/>
                      <a:r>
                        <a:rPr lang="en-US" sz="900" u="none" strike="noStrike" dirty="0">
                          <a:solidFill>
                            <a:schemeClr val="tx1"/>
                          </a:solidFill>
                          <a:effectLst/>
                        </a:rPr>
                        <a:t>HIGH PLAN</a:t>
                      </a:r>
                      <a:endParaRPr lang="en-US" sz="900" b="1" i="0" u="none" strike="noStrike" dirty="0">
                        <a:solidFill>
                          <a:schemeClr val="tx1"/>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D302"/>
                    </a:solidFill>
                  </a:tcPr>
                </a:tc>
                <a:tc hMerge="1">
                  <a:txBody>
                    <a:bodyPr/>
                    <a:lstStyle/>
                    <a:p>
                      <a:pPr algn="ctr" fontAlgn="ctr"/>
                      <a:endParaRPr lang="en-US" sz="900" b="1" i="0" u="none" strike="noStrike" dirty="0">
                        <a:solidFill>
                          <a:schemeClr val="tx1"/>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D302"/>
                    </a:solidFill>
                  </a:tcPr>
                </a:tc>
                <a:extLst>
                  <a:ext uri="{0D108BD9-81ED-4DB2-BD59-A6C34878D82A}">
                    <a16:rowId xmlns:a16="http://schemas.microsoft.com/office/drawing/2014/main" val="3250920449"/>
                  </a:ext>
                </a:extLst>
              </a:tr>
              <a:tr h="208884">
                <a:tc>
                  <a:txBody>
                    <a:bodyPr/>
                    <a:lstStyle/>
                    <a:p>
                      <a:pPr algn="l" fontAlgn="ctr"/>
                      <a:r>
                        <a:rPr lang="en-US" sz="900" u="none" strike="noStrike" dirty="0">
                          <a:solidFill>
                            <a:schemeClr val="bg1"/>
                          </a:solidFill>
                          <a:effectLst/>
                        </a:rPr>
                        <a:t>Deductible</a:t>
                      </a:r>
                      <a:endParaRPr lang="en-US" sz="900" b="1" i="0" u="none" strike="noStrike" dirty="0">
                        <a:solidFill>
                          <a:schemeClr val="bg1"/>
                        </a:solidFill>
                        <a:effectLst/>
                        <a:latin typeface="Calibri" panose="020F0502020204030204" pitchFamily="34" charset="0"/>
                      </a:endParaRPr>
                    </a:p>
                  </a:txBody>
                  <a:tcPr marL="105283"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u="sng" strike="noStrike" dirty="0">
                          <a:effectLst/>
                        </a:rPr>
                        <a:t>In-Network</a:t>
                      </a:r>
                      <a:endParaRPr lang="en-US" sz="900" b="0" i="1" u="sng"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sng" strike="noStrike" dirty="0">
                          <a:effectLst/>
                        </a:rPr>
                        <a:t>Out-of-Network (90th)</a:t>
                      </a:r>
                      <a:endParaRPr lang="en-US" sz="900" b="0" i="1" u="sng"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sng" strike="noStrike" dirty="0">
                          <a:effectLst/>
                        </a:rPr>
                        <a:t>In-Network</a:t>
                      </a:r>
                      <a:endParaRPr lang="en-US" sz="900" b="0" i="1" u="sng"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sng" strike="noStrike" dirty="0">
                          <a:effectLst/>
                        </a:rPr>
                        <a:t>Out-of-Network (90th)</a:t>
                      </a:r>
                      <a:endParaRPr lang="en-US" sz="900" b="0" i="1" u="sng"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8977350"/>
                  </a:ext>
                </a:extLst>
              </a:tr>
              <a:tr h="208884">
                <a:tc>
                  <a:txBody>
                    <a:bodyPr/>
                    <a:lstStyle/>
                    <a:p>
                      <a:pPr algn="l" fontAlgn="ctr"/>
                      <a:r>
                        <a:rPr lang="en-US" sz="900" u="none" strike="noStrike" dirty="0">
                          <a:solidFill>
                            <a:schemeClr val="bg1"/>
                          </a:solidFill>
                          <a:effectLst/>
                        </a:rPr>
                        <a:t>Individual</a:t>
                      </a:r>
                      <a:endParaRPr lang="en-US" sz="900" b="1" i="0" u="none" strike="noStrike" dirty="0">
                        <a:solidFill>
                          <a:schemeClr val="bg1"/>
                        </a:solidFill>
                        <a:effectLst/>
                        <a:latin typeface="Calibri" panose="020F0502020204030204" pitchFamily="34" charset="0"/>
                      </a:endParaRPr>
                    </a:p>
                  </a:txBody>
                  <a:tcPr marL="31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2">
                  <a:txBody>
                    <a:bodyPr/>
                    <a:lstStyle/>
                    <a:p>
                      <a:pPr algn="ctr" fontAlgn="ctr"/>
                      <a:r>
                        <a:rPr lang="en-US" sz="900" u="none" strike="noStrike" dirty="0">
                          <a:effectLst/>
                        </a:rPr>
                        <a:t>$50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900" b="0" i="0" u="none" strike="noStrike" dirty="0">
                        <a:solidFill>
                          <a:srgbClr val="000000"/>
                        </a:solidFill>
                        <a:effectLst/>
                        <a:latin typeface="Calibri" panose="020F0502020204030204" pitchFamily="34" charset="0"/>
                      </a:endParaRPr>
                    </a:p>
                  </a:txBody>
                  <a:tcPr marL="7799" marR="7799" marT="77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900" u="none" strike="noStrike" dirty="0">
                          <a:effectLst/>
                        </a:rPr>
                        <a:t>$50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0292599"/>
                  </a:ext>
                </a:extLst>
              </a:tr>
              <a:tr h="208884">
                <a:tc>
                  <a:txBody>
                    <a:bodyPr/>
                    <a:lstStyle/>
                    <a:p>
                      <a:pPr algn="l" fontAlgn="ctr"/>
                      <a:r>
                        <a:rPr lang="en-US" sz="900" u="none" strike="noStrike" dirty="0">
                          <a:solidFill>
                            <a:schemeClr val="bg1"/>
                          </a:solidFill>
                          <a:effectLst/>
                        </a:rPr>
                        <a:t>Family</a:t>
                      </a:r>
                      <a:endParaRPr lang="en-US" sz="900" b="1" i="0" u="none" strike="noStrike" dirty="0">
                        <a:solidFill>
                          <a:schemeClr val="bg1"/>
                        </a:solidFill>
                        <a:effectLst/>
                        <a:latin typeface="Calibri" panose="020F0502020204030204" pitchFamily="34" charset="0"/>
                      </a:endParaRPr>
                    </a:p>
                  </a:txBody>
                  <a:tcPr marL="31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2">
                  <a:txBody>
                    <a:bodyPr/>
                    <a:lstStyle/>
                    <a:p>
                      <a:pPr algn="ctr" fontAlgn="ctr"/>
                      <a:r>
                        <a:rPr lang="en-US" sz="900" u="none" strike="noStrike" dirty="0">
                          <a:effectLst/>
                        </a:rPr>
                        <a:t>$150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900" b="0" i="0" u="none" strike="noStrike" dirty="0">
                        <a:solidFill>
                          <a:srgbClr val="000000"/>
                        </a:solidFill>
                        <a:effectLst/>
                        <a:latin typeface="Calibri" panose="020F0502020204030204" pitchFamily="34" charset="0"/>
                      </a:endParaRPr>
                    </a:p>
                  </a:txBody>
                  <a:tcPr marL="7799" marR="7799" marT="77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900" u="none" strike="noStrike" dirty="0">
                          <a:effectLst/>
                        </a:rPr>
                        <a:t>$150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1411710"/>
                  </a:ext>
                </a:extLst>
              </a:tr>
              <a:tr h="149203">
                <a:tc>
                  <a:txBody>
                    <a:bodyPr/>
                    <a:lstStyle/>
                    <a:p>
                      <a:pPr algn="l" fontAlgn="b"/>
                      <a:r>
                        <a:rPr lang="en-US" sz="900" u="none" strike="noStrike" dirty="0">
                          <a:solidFill>
                            <a:schemeClr val="bg1"/>
                          </a:solidFill>
                          <a:effectLst/>
                        </a:rPr>
                        <a:t>Type One</a:t>
                      </a:r>
                      <a:endParaRPr lang="en-US" sz="900" b="1" i="0" u="none" strike="noStrike" dirty="0">
                        <a:solidFill>
                          <a:schemeClr val="bg1"/>
                        </a:solidFill>
                        <a:effectLst/>
                        <a:latin typeface="Calibri" panose="020F0502020204030204" pitchFamily="34" charset="0"/>
                      </a:endParaRPr>
                    </a:p>
                  </a:txBody>
                  <a:tcPr marL="105283" marR="5849" marT="58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 </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3432953"/>
                  </a:ext>
                </a:extLst>
              </a:tr>
              <a:tr h="208884">
                <a:tc>
                  <a:txBody>
                    <a:bodyPr/>
                    <a:lstStyle/>
                    <a:p>
                      <a:pPr algn="l" fontAlgn="ctr"/>
                      <a:r>
                        <a:rPr lang="en-US" sz="900" u="none" strike="noStrike" dirty="0">
                          <a:solidFill>
                            <a:schemeClr val="bg1"/>
                          </a:solidFill>
                          <a:effectLst/>
                        </a:rPr>
                        <a:t>Preventive</a:t>
                      </a:r>
                      <a:endParaRPr lang="en-US" sz="900" b="1" i="0" u="none" strike="noStrike" dirty="0">
                        <a:solidFill>
                          <a:schemeClr val="bg1"/>
                        </a:solidFill>
                        <a:effectLst/>
                        <a:latin typeface="Calibri" panose="020F0502020204030204" pitchFamily="34" charset="0"/>
                      </a:endParaRPr>
                    </a:p>
                  </a:txBody>
                  <a:tcPr marL="31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100%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6279082"/>
                  </a:ext>
                </a:extLst>
              </a:tr>
              <a:tr h="208884">
                <a:tc>
                  <a:txBody>
                    <a:bodyPr/>
                    <a:lstStyle/>
                    <a:p>
                      <a:pPr algn="l" fontAlgn="ctr"/>
                      <a:r>
                        <a:rPr lang="en-US" sz="900" u="none" strike="noStrike">
                          <a:solidFill>
                            <a:schemeClr val="bg1"/>
                          </a:solidFill>
                          <a:effectLst/>
                        </a:rPr>
                        <a:t>Diagnostic</a:t>
                      </a:r>
                      <a:endParaRPr lang="en-US" sz="900" b="1" i="0" u="none" strike="noStrike">
                        <a:solidFill>
                          <a:schemeClr val="bg1"/>
                        </a:solidFill>
                        <a:effectLst/>
                        <a:latin typeface="Calibri" panose="020F0502020204030204" pitchFamily="34" charset="0"/>
                      </a:endParaRPr>
                    </a:p>
                  </a:txBody>
                  <a:tcPr marL="31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100%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0744731"/>
                  </a:ext>
                </a:extLst>
              </a:tr>
              <a:tr h="149203">
                <a:tc>
                  <a:txBody>
                    <a:bodyPr/>
                    <a:lstStyle/>
                    <a:p>
                      <a:pPr algn="l" fontAlgn="b"/>
                      <a:r>
                        <a:rPr lang="en-US" sz="900" u="none" strike="noStrike">
                          <a:solidFill>
                            <a:schemeClr val="bg1"/>
                          </a:solidFill>
                          <a:effectLst/>
                        </a:rPr>
                        <a:t>Type Two</a:t>
                      </a:r>
                      <a:endParaRPr lang="en-US" sz="900" b="1" i="0" u="none" strike="noStrike">
                        <a:solidFill>
                          <a:schemeClr val="bg1"/>
                        </a:solidFill>
                        <a:effectLst/>
                        <a:latin typeface="Calibri" panose="020F0502020204030204" pitchFamily="34" charset="0"/>
                      </a:endParaRPr>
                    </a:p>
                  </a:txBody>
                  <a:tcPr marL="105283" marR="5849" marT="58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 </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936385"/>
                  </a:ext>
                </a:extLst>
              </a:tr>
              <a:tr h="208884">
                <a:tc>
                  <a:txBody>
                    <a:bodyPr/>
                    <a:lstStyle/>
                    <a:p>
                      <a:pPr algn="l" fontAlgn="ctr"/>
                      <a:r>
                        <a:rPr lang="en-US" sz="900" u="none" strike="noStrike" dirty="0">
                          <a:solidFill>
                            <a:schemeClr val="bg1"/>
                          </a:solidFill>
                          <a:effectLst/>
                        </a:rPr>
                        <a:t>Restorative</a:t>
                      </a:r>
                      <a:endParaRPr lang="en-US" sz="900" b="1" i="0" u="none" strike="noStrike" dirty="0">
                        <a:solidFill>
                          <a:schemeClr val="bg1"/>
                        </a:solidFill>
                        <a:effectLst/>
                        <a:latin typeface="Calibri" panose="020F0502020204030204" pitchFamily="34" charset="0"/>
                      </a:endParaRPr>
                    </a:p>
                  </a:txBody>
                  <a:tcPr marL="31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u="none" strike="noStrike" dirty="0">
                          <a:effectLst/>
                        </a:rPr>
                        <a:t>100%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80%</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80%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2121817"/>
                  </a:ext>
                </a:extLst>
              </a:tr>
              <a:tr h="208884">
                <a:tc>
                  <a:txBody>
                    <a:bodyPr/>
                    <a:lstStyle/>
                    <a:p>
                      <a:pPr algn="l" fontAlgn="ctr"/>
                      <a:r>
                        <a:rPr lang="en-US" sz="900" u="none" strike="noStrike">
                          <a:solidFill>
                            <a:schemeClr val="bg1"/>
                          </a:solidFill>
                          <a:effectLst/>
                        </a:rPr>
                        <a:t>Endodontic</a:t>
                      </a:r>
                      <a:endParaRPr lang="en-US" sz="900" b="1" i="0" u="none" strike="noStrike">
                        <a:solidFill>
                          <a:schemeClr val="bg1"/>
                        </a:solidFill>
                        <a:effectLst/>
                        <a:latin typeface="Calibri" panose="020F0502020204030204" pitchFamily="34" charset="0"/>
                      </a:endParaRPr>
                    </a:p>
                  </a:txBody>
                  <a:tcPr marL="31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80%</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rPr>
                        <a:t>100%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80%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4696812"/>
                  </a:ext>
                </a:extLst>
              </a:tr>
              <a:tr h="208884">
                <a:tc>
                  <a:txBody>
                    <a:bodyPr/>
                    <a:lstStyle/>
                    <a:p>
                      <a:pPr algn="l" fontAlgn="ctr"/>
                      <a:r>
                        <a:rPr lang="en-US" sz="900" u="none" strike="noStrike" dirty="0">
                          <a:solidFill>
                            <a:schemeClr val="bg1"/>
                          </a:solidFill>
                          <a:effectLst/>
                        </a:rPr>
                        <a:t>Periodontics</a:t>
                      </a:r>
                      <a:endParaRPr lang="en-US" sz="900" b="1" i="0" u="none" strike="noStrike" dirty="0">
                        <a:solidFill>
                          <a:schemeClr val="bg1"/>
                        </a:solidFill>
                        <a:effectLst/>
                        <a:latin typeface="Calibri" panose="020F0502020204030204" pitchFamily="34" charset="0"/>
                      </a:endParaRPr>
                    </a:p>
                  </a:txBody>
                  <a:tcPr marL="31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80%</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80%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425795"/>
                  </a:ext>
                </a:extLst>
              </a:tr>
              <a:tr h="208884">
                <a:tc>
                  <a:txBody>
                    <a:bodyPr/>
                    <a:lstStyle/>
                    <a:p>
                      <a:pPr algn="l" fontAlgn="ctr"/>
                      <a:r>
                        <a:rPr lang="en-US" sz="900" u="none" strike="noStrike" dirty="0">
                          <a:solidFill>
                            <a:schemeClr val="bg1"/>
                          </a:solidFill>
                          <a:effectLst/>
                        </a:rPr>
                        <a:t>Oral Surgery</a:t>
                      </a:r>
                      <a:endParaRPr lang="en-US" sz="900" b="1" i="0" u="none" strike="noStrike" dirty="0">
                        <a:solidFill>
                          <a:schemeClr val="bg1"/>
                        </a:solidFill>
                        <a:effectLst/>
                        <a:latin typeface="Calibri" panose="020F0502020204030204" pitchFamily="34" charset="0"/>
                      </a:endParaRPr>
                    </a:p>
                  </a:txBody>
                  <a:tcPr marL="31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u="none" strike="noStrike">
                          <a:effectLst/>
                        </a:rPr>
                        <a:t>100%</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rPr>
                        <a:t>80%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rPr>
                        <a:t>100%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80%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109271"/>
                  </a:ext>
                </a:extLst>
              </a:tr>
              <a:tr h="149203">
                <a:tc>
                  <a:txBody>
                    <a:bodyPr/>
                    <a:lstStyle/>
                    <a:p>
                      <a:pPr algn="l" fontAlgn="b"/>
                      <a:r>
                        <a:rPr lang="en-US" sz="900" u="none" strike="noStrike">
                          <a:solidFill>
                            <a:schemeClr val="bg1"/>
                          </a:solidFill>
                          <a:effectLst/>
                        </a:rPr>
                        <a:t>Type Three</a:t>
                      </a:r>
                      <a:endParaRPr lang="en-US" sz="900" b="1" i="0" u="none" strike="noStrike">
                        <a:solidFill>
                          <a:schemeClr val="bg1"/>
                        </a:solidFill>
                        <a:effectLst/>
                        <a:latin typeface="Calibri" panose="020F0502020204030204" pitchFamily="34" charset="0"/>
                      </a:endParaRPr>
                    </a:p>
                  </a:txBody>
                  <a:tcPr marL="105283" marR="5849" marT="584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 </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7886368"/>
                  </a:ext>
                </a:extLst>
              </a:tr>
              <a:tr h="208884">
                <a:tc>
                  <a:txBody>
                    <a:bodyPr/>
                    <a:lstStyle/>
                    <a:p>
                      <a:pPr algn="l" fontAlgn="ctr"/>
                      <a:r>
                        <a:rPr lang="en-US" sz="900" u="none" strike="noStrike" dirty="0">
                          <a:solidFill>
                            <a:schemeClr val="bg1"/>
                          </a:solidFill>
                          <a:effectLst/>
                        </a:rPr>
                        <a:t>Major Restorative (Crowns)</a:t>
                      </a:r>
                      <a:endParaRPr lang="en-US" sz="900" b="1" i="0" u="none" strike="noStrike" dirty="0">
                        <a:solidFill>
                          <a:schemeClr val="bg1"/>
                        </a:solidFill>
                        <a:effectLst/>
                        <a:latin typeface="Calibri" panose="020F0502020204030204" pitchFamily="34" charset="0"/>
                      </a:endParaRPr>
                    </a:p>
                  </a:txBody>
                  <a:tcPr marL="31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u="none" strike="noStrike">
                          <a:effectLst/>
                        </a:rPr>
                        <a:t>N/A</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N/A</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rPr>
                        <a:t>60%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a:effectLst/>
                        </a:rPr>
                        <a:t>50%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2811514"/>
                  </a:ext>
                </a:extLst>
              </a:tr>
              <a:tr h="208884">
                <a:tc>
                  <a:txBody>
                    <a:bodyPr/>
                    <a:lstStyle/>
                    <a:p>
                      <a:pPr algn="l" fontAlgn="ctr"/>
                      <a:r>
                        <a:rPr lang="en-US" sz="900" u="none" strike="noStrike" dirty="0">
                          <a:solidFill>
                            <a:schemeClr val="bg1"/>
                          </a:solidFill>
                          <a:effectLst/>
                        </a:rPr>
                        <a:t>Prosthodontics (Bridges, Dentures)</a:t>
                      </a:r>
                      <a:endParaRPr lang="en-US" sz="900" b="1" i="0" u="none" strike="noStrike" dirty="0">
                        <a:solidFill>
                          <a:schemeClr val="bg1"/>
                        </a:solidFill>
                        <a:effectLst/>
                        <a:latin typeface="Calibri" panose="020F0502020204030204" pitchFamily="34" charset="0"/>
                      </a:endParaRPr>
                    </a:p>
                  </a:txBody>
                  <a:tcPr marL="31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u="none" strike="noStrike">
                          <a:effectLst/>
                        </a:rPr>
                        <a:t>N/A</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rPr>
                        <a:t>N/A</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rPr>
                        <a:t>60%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u="none" strike="noStrike" dirty="0">
                          <a:effectLst/>
                        </a:rPr>
                        <a:t>50%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4464330"/>
                  </a:ext>
                </a:extLst>
              </a:tr>
              <a:tr h="208884">
                <a:tc>
                  <a:txBody>
                    <a:bodyPr/>
                    <a:lstStyle/>
                    <a:p>
                      <a:pPr algn="l" fontAlgn="ctr"/>
                      <a:r>
                        <a:rPr lang="en-US" sz="900" u="none" strike="noStrike" dirty="0">
                          <a:solidFill>
                            <a:schemeClr val="bg1"/>
                          </a:solidFill>
                          <a:effectLst/>
                        </a:rPr>
                        <a:t>Calendar Year Maximum Benefit</a:t>
                      </a:r>
                      <a:endParaRPr lang="en-US" sz="900" b="1" i="0" u="none" strike="noStrike" dirty="0">
                        <a:solidFill>
                          <a:schemeClr val="bg1"/>
                        </a:solidFill>
                        <a:effectLst/>
                        <a:latin typeface="Calibri" panose="020F0502020204030204" pitchFamily="34" charset="0"/>
                      </a:endParaRPr>
                    </a:p>
                  </a:txBody>
                  <a:tcPr marL="105283"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2">
                  <a:txBody>
                    <a:bodyPr/>
                    <a:lstStyle/>
                    <a:p>
                      <a:pPr algn="ctr" fontAlgn="ctr"/>
                      <a:r>
                        <a:rPr lang="en-US" sz="900" u="none" strike="noStrike">
                          <a:effectLst/>
                        </a:rPr>
                        <a:t>$750 </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900" u="none" strike="noStrike" dirty="0">
                          <a:effectLst/>
                        </a:rPr>
                        <a:t>$1,000 </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2109256"/>
                  </a:ext>
                </a:extLst>
              </a:tr>
              <a:tr h="298406">
                <a:tc>
                  <a:txBody>
                    <a:bodyPr/>
                    <a:lstStyle/>
                    <a:p>
                      <a:pPr algn="l" fontAlgn="ctr"/>
                      <a:r>
                        <a:rPr lang="en-US" sz="900" u="none" strike="noStrike" dirty="0">
                          <a:solidFill>
                            <a:schemeClr val="bg1"/>
                          </a:solidFill>
                          <a:effectLst/>
                        </a:rPr>
                        <a:t>Orthodontia</a:t>
                      </a:r>
                      <a:endParaRPr lang="en-US" sz="900" b="1" i="0" u="none" strike="noStrike" dirty="0">
                        <a:solidFill>
                          <a:schemeClr val="bg1"/>
                        </a:solidFill>
                        <a:effectLst/>
                        <a:latin typeface="Calibri" panose="020F0502020204030204" pitchFamily="34" charset="0"/>
                      </a:endParaRPr>
                    </a:p>
                  </a:txBody>
                  <a:tcPr marL="105283"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2">
                  <a:txBody>
                    <a:bodyPr/>
                    <a:lstStyle/>
                    <a:p>
                      <a:pPr algn="ctr" fontAlgn="ctr"/>
                      <a:r>
                        <a:rPr lang="en-US" sz="900" u="none" strike="noStrike">
                          <a:effectLst/>
                        </a:rPr>
                        <a:t>N/A</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900" u="none" strike="noStrike" dirty="0">
                          <a:effectLst/>
                        </a:rPr>
                        <a:t>50%</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5724528"/>
                  </a:ext>
                </a:extLst>
              </a:tr>
              <a:tr h="298406">
                <a:tc>
                  <a:txBody>
                    <a:bodyPr/>
                    <a:lstStyle/>
                    <a:p>
                      <a:pPr algn="l" fontAlgn="ctr"/>
                      <a:r>
                        <a:rPr lang="en-US" sz="900" u="none" strike="noStrike" dirty="0">
                          <a:solidFill>
                            <a:schemeClr val="bg1"/>
                          </a:solidFill>
                          <a:effectLst/>
                        </a:rPr>
                        <a:t>Orthodontia Lifetime Maximum</a:t>
                      </a:r>
                      <a:endParaRPr lang="en-US" sz="900" b="1" i="0" u="none" strike="noStrike" dirty="0">
                        <a:solidFill>
                          <a:schemeClr val="bg1"/>
                        </a:solidFill>
                        <a:effectLst/>
                        <a:latin typeface="Calibri" panose="020F0502020204030204" pitchFamily="34" charset="0"/>
                      </a:endParaRPr>
                    </a:p>
                  </a:txBody>
                  <a:tcPr marL="105283"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2">
                  <a:txBody>
                    <a:bodyPr/>
                    <a:lstStyle/>
                    <a:p>
                      <a:pPr algn="ctr" fontAlgn="ctr"/>
                      <a:r>
                        <a:rPr lang="en-US" sz="900" u="none" strike="noStrike">
                          <a:effectLst/>
                        </a:rPr>
                        <a:t>N/A</a:t>
                      </a:r>
                      <a:endParaRPr lang="en-US" sz="900" b="0" i="0" u="none" strike="noStrike">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900" u="none" strike="noStrike" dirty="0">
                          <a:effectLst/>
                        </a:rPr>
                        <a:t>$1,000 </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6472021"/>
                  </a:ext>
                </a:extLst>
              </a:tr>
              <a:tr h="298406">
                <a:tc>
                  <a:txBody>
                    <a:bodyPr/>
                    <a:lstStyle/>
                    <a:p>
                      <a:pPr algn="l" fontAlgn="ctr"/>
                      <a:r>
                        <a:rPr lang="en-US" sz="900" u="none" strike="noStrike" dirty="0">
                          <a:solidFill>
                            <a:schemeClr val="bg1"/>
                          </a:solidFill>
                          <a:effectLst/>
                        </a:rPr>
                        <a:t>Rate Guarantee</a:t>
                      </a:r>
                      <a:endParaRPr lang="en-US" sz="900" b="1" i="0" u="none" strike="noStrike" dirty="0">
                        <a:solidFill>
                          <a:schemeClr val="bg1"/>
                        </a:solidFill>
                        <a:effectLst/>
                        <a:latin typeface="Calibri" panose="020F0502020204030204" pitchFamily="34" charset="0"/>
                      </a:endParaRPr>
                    </a:p>
                  </a:txBody>
                  <a:tcPr marL="105283"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4">
                  <a:txBody>
                    <a:bodyPr/>
                    <a:lstStyle/>
                    <a:p>
                      <a:pPr algn="ctr" fontAlgn="ctr"/>
                      <a:r>
                        <a:rPr lang="en-US" sz="900" u="none" strike="noStrike" dirty="0">
                          <a:effectLst/>
                        </a:rPr>
                        <a:t>1 Year</a:t>
                      </a: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algn="ctr" fontAlgn="ctr"/>
                      <a:endParaRPr lang="en-US" sz="900" b="0" i="0" u="none" strike="noStrike" dirty="0">
                        <a:solidFill>
                          <a:srgbClr val="000000"/>
                        </a:solidFill>
                        <a:effectLst/>
                        <a:latin typeface="Calibri" panose="020F0502020204030204" pitchFamily="34" charset="0"/>
                      </a:endParaRPr>
                    </a:p>
                  </a:txBody>
                  <a:tcPr marL="5849" marR="5849" marT="58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6687322"/>
                  </a:ext>
                </a:extLst>
              </a:tr>
            </a:tbl>
          </a:graphicData>
        </a:graphic>
      </p:graphicFrame>
      <p:graphicFrame>
        <p:nvGraphicFramePr>
          <p:cNvPr id="3" name="Table 2">
            <a:extLst>
              <a:ext uri="{FF2B5EF4-FFF2-40B4-BE49-F238E27FC236}">
                <a16:creationId xmlns:a16="http://schemas.microsoft.com/office/drawing/2014/main" id="{7EA2477C-D0CA-4A39-AAAE-D119C1FFD681}"/>
              </a:ext>
            </a:extLst>
          </p:cNvPr>
          <p:cNvGraphicFramePr>
            <a:graphicFrameLocks noGrp="1"/>
          </p:cNvGraphicFramePr>
          <p:nvPr/>
        </p:nvGraphicFramePr>
        <p:xfrm>
          <a:off x="11722" y="5538600"/>
          <a:ext cx="9120556" cy="1319400"/>
        </p:xfrm>
        <a:graphic>
          <a:graphicData uri="http://schemas.openxmlformats.org/drawingml/2006/table">
            <a:tbl>
              <a:tblPr>
                <a:tableStyleId>{5C22544A-7EE6-4342-B048-85BDC9FD1C3A}</a:tableStyleId>
              </a:tblPr>
              <a:tblGrid>
                <a:gridCol w="2121878">
                  <a:extLst>
                    <a:ext uri="{9D8B030D-6E8A-4147-A177-3AD203B41FA5}">
                      <a16:colId xmlns:a16="http://schemas.microsoft.com/office/drawing/2014/main" val="200182858"/>
                    </a:ext>
                  </a:extLst>
                </a:gridCol>
                <a:gridCol w="1828800">
                  <a:extLst>
                    <a:ext uri="{9D8B030D-6E8A-4147-A177-3AD203B41FA5}">
                      <a16:colId xmlns:a16="http://schemas.microsoft.com/office/drawing/2014/main" val="1821312836"/>
                    </a:ext>
                  </a:extLst>
                </a:gridCol>
                <a:gridCol w="1676400">
                  <a:extLst>
                    <a:ext uri="{9D8B030D-6E8A-4147-A177-3AD203B41FA5}">
                      <a16:colId xmlns:a16="http://schemas.microsoft.com/office/drawing/2014/main" val="2048871957"/>
                    </a:ext>
                  </a:extLst>
                </a:gridCol>
                <a:gridCol w="1669368">
                  <a:extLst>
                    <a:ext uri="{9D8B030D-6E8A-4147-A177-3AD203B41FA5}">
                      <a16:colId xmlns:a16="http://schemas.microsoft.com/office/drawing/2014/main" val="2619365084"/>
                    </a:ext>
                  </a:extLst>
                </a:gridCol>
                <a:gridCol w="1824110">
                  <a:extLst>
                    <a:ext uri="{9D8B030D-6E8A-4147-A177-3AD203B41FA5}">
                      <a16:colId xmlns:a16="http://schemas.microsoft.com/office/drawing/2014/main" val="2704810331"/>
                    </a:ext>
                  </a:extLst>
                </a:gridCol>
              </a:tblGrid>
              <a:tr h="263880">
                <a:tc gridSpan="5">
                  <a:txBody>
                    <a:bodyPr/>
                    <a:lstStyle/>
                    <a:p>
                      <a:pPr algn="ctr" fontAlgn="ctr"/>
                      <a:r>
                        <a:rPr lang="en-US" sz="1100" u="none" strike="noStrike" dirty="0">
                          <a:solidFill>
                            <a:schemeClr val="bg1"/>
                          </a:solidFill>
                          <a:effectLst/>
                        </a:rPr>
                        <a:t>                                                    Your Bi-Weekly  Costs</a:t>
                      </a:r>
                      <a:endParaRPr lang="en-US" sz="11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14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223734166"/>
                  </a:ext>
                </a:extLst>
              </a:tr>
              <a:tr h="263880">
                <a:tc>
                  <a:txBody>
                    <a:bodyPr/>
                    <a:lstStyle/>
                    <a:p>
                      <a:pPr algn="r" fontAlgn="ctr"/>
                      <a:endParaRPr lang="en-US" sz="1100" b="1" i="0" u="none" strike="noStrike" dirty="0">
                        <a:solidFill>
                          <a:schemeClr val="bg1"/>
                        </a:solidFill>
                        <a:effectLst/>
                        <a:latin typeface="Calibri" panose="020F050202020403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142"/>
                    </a:solidFill>
                  </a:tcPr>
                </a:tc>
                <a:tc gridSpan="2">
                  <a:txBody>
                    <a:bodyPr/>
                    <a:lstStyle/>
                    <a:p>
                      <a:pPr algn="ctr" fontAlgn="ctr"/>
                      <a:r>
                        <a:rPr lang="en-US" sz="1100" b="1" i="0" u="none" strike="noStrike" dirty="0">
                          <a:solidFill>
                            <a:schemeClr val="tx1"/>
                          </a:solidFill>
                          <a:effectLst/>
                          <a:latin typeface="Calibri" panose="020F0502020204030204" pitchFamily="34" charset="0"/>
                        </a:rPr>
                        <a:t>Low Plan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algn="ctr" fontAlgn="ctr"/>
                      <a:endParaRPr lang="en-US" sz="11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algn="ctr" fontAlgn="b"/>
                      <a:r>
                        <a:rPr lang="en-US" sz="1100" b="1" i="0" u="none" strike="noStrike" dirty="0">
                          <a:solidFill>
                            <a:schemeClr val="tx1"/>
                          </a:solidFill>
                          <a:effectLst/>
                          <a:latin typeface="Calibri" panose="020F0502020204030204" pitchFamily="34" charset="0"/>
                        </a:rPr>
                        <a:t>High Plan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algn="ctr" fontAlgn="b"/>
                      <a:endParaRPr lang="en-US" sz="11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831248504"/>
                  </a:ext>
                </a:extLst>
              </a:tr>
              <a:tr h="263880">
                <a:tc>
                  <a:txBody>
                    <a:bodyPr/>
                    <a:lstStyle/>
                    <a:p>
                      <a:pPr algn="r" fontAlgn="ctr"/>
                      <a:endParaRPr lang="en-US" sz="1100" b="1" i="0" u="none" strike="noStrike" dirty="0">
                        <a:solidFill>
                          <a:schemeClr val="bg1"/>
                        </a:solidFill>
                        <a:effectLst/>
                        <a:latin typeface="Calibri" panose="020F050202020403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142"/>
                    </a:solidFill>
                  </a:tcPr>
                </a:tc>
                <a:tc>
                  <a:txBody>
                    <a:bodyPr/>
                    <a:lstStyle/>
                    <a:p>
                      <a:pPr algn="ctr" fontAlgn="ctr"/>
                      <a:r>
                        <a:rPr lang="en-US" sz="1100" b="1" i="0" u="none" strike="noStrike" dirty="0">
                          <a:solidFill>
                            <a:schemeClr val="tx1"/>
                          </a:solidFill>
                          <a:effectLst/>
                          <a:latin typeface="Calibri" panose="020F0502020204030204" pitchFamily="34" charset="0"/>
                        </a:rPr>
                        <a:t>21 Payroll Deductions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100" b="1" i="0" u="none" strike="noStrike" dirty="0">
                          <a:solidFill>
                            <a:schemeClr val="tx1"/>
                          </a:solidFill>
                          <a:effectLst/>
                          <a:latin typeface="Calibri" panose="020F0502020204030204" pitchFamily="34" charset="0"/>
                        </a:rPr>
                        <a:t>26 Payroll Deductions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tx1"/>
                          </a:solidFill>
                          <a:effectLst/>
                          <a:latin typeface="Calibri" panose="020F0502020204030204" pitchFamily="34" charset="0"/>
                        </a:rPr>
                        <a:t>21 Payroll Deductions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tx1"/>
                          </a:solidFill>
                          <a:effectLst/>
                          <a:latin typeface="Calibri" panose="020F0502020204030204" pitchFamily="34" charset="0"/>
                        </a:rPr>
                        <a:t>26 Payroll Deductions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315219"/>
                  </a:ext>
                </a:extLst>
              </a:tr>
              <a:tr h="263880">
                <a:tc>
                  <a:txBody>
                    <a:bodyPr/>
                    <a:lstStyle/>
                    <a:p>
                      <a:pPr algn="r" fontAlgn="ctr"/>
                      <a:r>
                        <a:rPr lang="en-US" sz="1100" u="none" strike="noStrike" dirty="0">
                          <a:solidFill>
                            <a:schemeClr val="bg1"/>
                          </a:solidFill>
                          <a:effectLst/>
                        </a:rPr>
                        <a:t>Single</a:t>
                      </a:r>
                      <a:endParaRPr lang="en-US" sz="1100" b="1" i="0" u="none" strike="noStrike" dirty="0">
                        <a:solidFill>
                          <a:schemeClr val="bg1"/>
                        </a:solidFill>
                        <a:effectLst/>
                        <a:latin typeface="Calibri" panose="020F050202020403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142"/>
                    </a:solidFill>
                  </a:tcPr>
                </a:tc>
                <a:tc>
                  <a:txBody>
                    <a:bodyPr/>
                    <a:lstStyle/>
                    <a:p>
                      <a:pPr algn="ctr" fontAlgn="ctr"/>
                      <a:r>
                        <a:rPr lang="en-US" sz="1100" b="0" i="0" u="none" strike="noStrike" dirty="0">
                          <a:solidFill>
                            <a:schemeClr val="tx1"/>
                          </a:solidFill>
                          <a:effectLst/>
                          <a:latin typeface="Calibri" panose="020F0502020204030204" pitchFamily="34" charset="0"/>
                        </a:rPr>
                        <a:t>$9.30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chemeClr val="tx1"/>
                          </a:solidFill>
                          <a:effectLst/>
                          <a:latin typeface="Calibri" panose="020F0502020204030204" pitchFamily="34" charset="0"/>
                        </a:rPr>
                        <a:t>$7.51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$12.84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$10.37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7633793"/>
                  </a:ext>
                </a:extLst>
              </a:tr>
              <a:tr h="263880">
                <a:tc>
                  <a:txBody>
                    <a:bodyPr/>
                    <a:lstStyle/>
                    <a:p>
                      <a:pPr algn="r" fontAlgn="ctr"/>
                      <a:r>
                        <a:rPr lang="en-US" sz="1100" u="none" strike="noStrike" dirty="0">
                          <a:solidFill>
                            <a:schemeClr val="bg1"/>
                          </a:solidFill>
                          <a:effectLst/>
                        </a:rPr>
                        <a:t>Family</a:t>
                      </a:r>
                      <a:endParaRPr lang="en-US" sz="1100" b="1" i="0" u="none" strike="noStrike" dirty="0">
                        <a:solidFill>
                          <a:schemeClr val="bg1"/>
                        </a:solidFill>
                        <a:effectLst/>
                        <a:latin typeface="Calibri" panose="020F0502020204030204" pitchFamily="34" charset="0"/>
                      </a:endParaRP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142"/>
                    </a:solidFill>
                  </a:tcPr>
                </a:tc>
                <a:tc>
                  <a:txBody>
                    <a:bodyPr/>
                    <a:lstStyle/>
                    <a:p>
                      <a:pPr algn="ctr" fontAlgn="ctr"/>
                      <a:r>
                        <a:rPr lang="en-US" sz="1100" b="0" i="0" u="none" strike="noStrike" dirty="0">
                          <a:solidFill>
                            <a:schemeClr val="tx1"/>
                          </a:solidFill>
                          <a:effectLst/>
                          <a:latin typeface="Calibri" panose="020F0502020204030204" pitchFamily="34" charset="0"/>
                        </a:rPr>
                        <a:t>$29.12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chemeClr val="tx1"/>
                          </a:solidFill>
                          <a:effectLst/>
                          <a:latin typeface="Calibri" panose="020F0502020204030204" pitchFamily="34" charset="0"/>
                        </a:rPr>
                        <a:t>$23.52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$39.17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chemeClr val="tx1"/>
                          </a:solidFill>
                          <a:effectLst/>
                          <a:latin typeface="Calibri" panose="020F0502020204030204" pitchFamily="34" charset="0"/>
                        </a:rPr>
                        <a:t>$31.63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9020923"/>
                  </a:ext>
                </a:extLst>
              </a:tr>
            </a:tbl>
          </a:graphicData>
        </a:graphic>
      </p:graphicFrame>
    </p:spTree>
    <p:extLst>
      <p:ext uri="{BB962C8B-B14F-4D97-AF65-F5344CB8AC3E}">
        <p14:creationId xmlns:p14="http://schemas.microsoft.com/office/powerpoint/2010/main" val="2460604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36AFA-B2F2-4384-8247-CACD7C4D9FC5}"/>
              </a:ext>
            </a:extLst>
          </p:cNvPr>
          <p:cNvSpPr>
            <a:spLocks noGrp="1"/>
          </p:cNvSpPr>
          <p:nvPr>
            <p:ph type="title"/>
          </p:nvPr>
        </p:nvSpPr>
        <p:spPr/>
        <p:txBody>
          <a:bodyPr/>
          <a:lstStyle/>
          <a:p>
            <a:r>
              <a:rPr lang="en-US" dirty="0"/>
              <a:t>Vision</a:t>
            </a:r>
          </a:p>
        </p:txBody>
      </p:sp>
      <p:sp>
        <p:nvSpPr>
          <p:cNvPr id="3" name="Text Placeholder 2">
            <a:extLst>
              <a:ext uri="{FF2B5EF4-FFF2-40B4-BE49-F238E27FC236}">
                <a16:creationId xmlns:a16="http://schemas.microsoft.com/office/drawing/2014/main" id="{541FD1CC-C555-4B63-ADF3-42FFA714EF3E}"/>
              </a:ext>
            </a:extLst>
          </p:cNvPr>
          <p:cNvSpPr>
            <a:spLocks noGrp="1"/>
          </p:cNvSpPr>
          <p:nvPr>
            <p:ph type="body" idx="1"/>
          </p:nvPr>
        </p:nvSpPr>
        <p:spPr/>
        <p:txBody>
          <a:bodyPr/>
          <a:lstStyle/>
          <a:p>
            <a:r>
              <a:rPr lang="en-US" dirty="0"/>
              <a:t>VSP</a:t>
            </a:r>
          </a:p>
        </p:txBody>
      </p:sp>
    </p:spTree>
    <p:extLst>
      <p:ext uri="{BB962C8B-B14F-4D97-AF65-F5344CB8AC3E}">
        <p14:creationId xmlns:p14="http://schemas.microsoft.com/office/powerpoint/2010/main" val="2393350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A96D13F-A78C-413D-BEDD-D8798CEBDE66}"/>
              </a:ext>
            </a:extLst>
          </p:cNvPr>
          <p:cNvGraphicFramePr>
            <a:graphicFrameLocks noGrp="1"/>
          </p:cNvGraphicFramePr>
          <p:nvPr>
            <p:extLst>
              <p:ext uri="{D42A27DB-BD31-4B8C-83A1-F6EECF244321}">
                <p14:modId xmlns:p14="http://schemas.microsoft.com/office/powerpoint/2010/main" val="3495915303"/>
              </p:ext>
            </p:extLst>
          </p:nvPr>
        </p:nvGraphicFramePr>
        <p:xfrm>
          <a:off x="11723" y="1447800"/>
          <a:ext cx="9132277" cy="5410205"/>
        </p:xfrm>
        <a:graphic>
          <a:graphicData uri="http://schemas.openxmlformats.org/drawingml/2006/table">
            <a:tbl>
              <a:tblPr>
                <a:tableStyleId>{5C22544A-7EE6-4342-B048-85BDC9FD1C3A}</a:tableStyleId>
              </a:tblPr>
              <a:tblGrid>
                <a:gridCol w="2073487">
                  <a:extLst>
                    <a:ext uri="{9D8B030D-6E8A-4147-A177-3AD203B41FA5}">
                      <a16:colId xmlns:a16="http://schemas.microsoft.com/office/drawing/2014/main" val="2656572635"/>
                    </a:ext>
                  </a:extLst>
                </a:gridCol>
                <a:gridCol w="3497732">
                  <a:extLst>
                    <a:ext uri="{9D8B030D-6E8A-4147-A177-3AD203B41FA5}">
                      <a16:colId xmlns:a16="http://schemas.microsoft.com/office/drawing/2014/main" val="2765121445"/>
                    </a:ext>
                  </a:extLst>
                </a:gridCol>
                <a:gridCol w="34142">
                  <a:extLst>
                    <a:ext uri="{9D8B030D-6E8A-4147-A177-3AD203B41FA5}">
                      <a16:colId xmlns:a16="http://schemas.microsoft.com/office/drawing/2014/main" val="820647850"/>
                    </a:ext>
                  </a:extLst>
                </a:gridCol>
                <a:gridCol w="3526916">
                  <a:extLst>
                    <a:ext uri="{9D8B030D-6E8A-4147-A177-3AD203B41FA5}">
                      <a16:colId xmlns:a16="http://schemas.microsoft.com/office/drawing/2014/main" val="1465125578"/>
                    </a:ext>
                  </a:extLst>
                </a:gridCol>
              </a:tblGrid>
              <a:tr h="175332">
                <a:tc>
                  <a:txBody>
                    <a:bodyPr/>
                    <a:lstStyle/>
                    <a:p>
                      <a:pPr algn="l" fontAlgn="ctr"/>
                      <a:r>
                        <a:rPr lang="en-US" sz="900" b="0" u="none" strike="noStrike" dirty="0">
                          <a:solidFill>
                            <a:schemeClr val="bg1"/>
                          </a:solidFill>
                          <a:effectLst/>
                        </a:rPr>
                        <a:t> </a:t>
                      </a:r>
                      <a:endParaRPr lang="en-US" sz="900" b="0" i="0"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b="0" u="none" strike="noStrike" dirty="0">
                          <a:effectLst/>
                        </a:rPr>
                        <a:t>In-Network</a:t>
                      </a:r>
                      <a:endParaRPr lang="en-US" sz="900" b="0" i="1"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2">
                  <a:txBody>
                    <a:bodyPr/>
                    <a:lstStyle/>
                    <a:p>
                      <a:pPr algn="ctr" fontAlgn="ctr"/>
                      <a:r>
                        <a:rPr lang="en-US" sz="900" b="0" u="none" strike="noStrike" dirty="0">
                          <a:effectLst/>
                        </a:rPr>
                        <a:t>Out-of-Network</a:t>
                      </a:r>
                      <a:endParaRPr lang="en-US" sz="900" b="0" i="1"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US"/>
                    </a:p>
                  </a:txBody>
                  <a:tcPr/>
                </a:tc>
                <a:extLst>
                  <a:ext uri="{0D108BD9-81ED-4DB2-BD59-A6C34878D82A}">
                    <a16:rowId xmlns:a16="http://schemas.microsoft.com/office/drawing/2014/main" val="2941444330"/>
                  </a:ext>
                </a:extLst>
              </a:tr>
              <a:tr h="175332">
                <a:tc>
                  <a:txBody>
                    <a:bodyPr/>
                    <a:lstStyle/>
                    <a:p>
                      <a:pPr algn="l" fontAlgn="ctr"/>
                      <a:r>
                        <a:rPr lang="en-US" sz="900" b="0" u="none" strike="noStrike" dirty="0">
                          <a:solidFill>
                            <a:schemeClr val="bg1"/>
                          </a:solidFill>
                          <a:effectLst/>
                        </a:rPr>
                        <a:t>Exams </a:t>
                      </a:r>
                      <a:endParaRPr lang="en-US" sz="900" b="0" i="0"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b="0" u="none" strike="noStrike" dirty="0">
                          <a:effectLst/>
                        </a:rPr>
                        <a:t> </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900" b="0" u="none" strike="noStrike" dirty="0">
                          <a:effectLst/>
                        </a:rPr>
                        <a:t> </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070415443"/>
                  </a:ext>
                </a:extLst>
              </a:tr>
              <a:tr h="175332">
                <a:tc>
                  <a:txBody>
                    <a:bodyPr/>
                    <a:lstStyle/>
                    <a:p>
                      <a:pPr algn="r" fontAlgn="ctr"/>
                      <a:r>
                        <a:rPr lang="en-US" sz="900" b="0" u="none" strike="noStrike">
                          <a:solidFill>
                            <a:schemeClr val="bg1"/>
                          </a:solidFill>
                          <a:effectLst/>
                        </a:rPr>
                        <a:t>Exam </a:t>
                      </a:r>
                      <a:endParaRPr lang="en-US" sz="900" b="0" i="0" u="none" strike="noStrike">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b="0" u="none" strike="noStrike" dirty="0">
                          <a:effectLst/>
                        </a:rPr>
                        <a:t>$10 Copay</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900" b="0" u="none" strike="noStrike">
                          <a:effectLst/>
                        </a:rPr>
                        <a:t>Up to $45</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283034453"/>
                  </a:ext>
                </a:extLst>
              </a:tr>
              <a:tr h="175332">
                <a:tc>
                  <a:txBody>
                    <a:bodyPr/>
                    <a:lstStyle/>
                    <a:p>
                      <a:pPr algn="r" fontAlgn="ctr"/>
                      <a:r>
                        <a:rPr lang="en-US" sz="900" b="0" u="none" strike="noStrike" dirty="0">
                          <a:solidFill>
                            <a:schemeClr val="bg1"/>
                          </a:solidFill>
                          <a:effectLst/>
                        </a:rPr>
                        <a:t>Frequency</a:t>
                      </a:r>
                      <a:endParaRPr lang="en-US" sz="900" b="0" i="0"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3">
                  <a:txBody>
                    <a:bodyPr/>
                    <a:lstStyle/>
                    <a:p>
                      <a:pPr algn="ctr" fontAlgn="ctr"/>
                      <a:r>
                        <a:rPr lang="en-US" sz="900" b="0" u="none" strike="noStrike" dirty="0">
                          <a:effectLst/>
                        </a:rPr>
                        <a:t>12 months</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000" b="0" i="0" u="none" strike="noStrike" dirty="0">
                        <a:effectLst/>
                        <a:latin typeface="Arial" panose="020B0604020202020204" pitchFamily="34" charset="0"/>
                      </a:endParaRPr>
                    </a:p>
                  </a:txBody>
                  <a:tcPr marL="7653" marR="7653" marT="76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09976184"/>
                  </a:ext>
                </a:extLst>
              </a:tr>
              <a:tr h="175332">
                <a:tc>
                  <a:txBody>
                    <a:bodyPr/>
                    <a:lstStyle/>
                    <a:p>
                      <a:pPr algn="l" fontAlgn="ctr"/>
                      <a:r>
                        <a:rPr lang="en-US" sz="900" b="0" u="none" strike="noStrike">
                          <a:solidFill>
                            <a:schemeClr val="bg1"/>
                          </a:solidFill>
                          <a:effectLst/>
                        </a:rPr>
                        <a:t>Lenses</a:t>
                      </a:r>
                      <a:endParaRPr lang="en-US" sz="900" b="0" i="0" u="none" strike="noStrike">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b="0" u="none" strike="noStrike" dirty="0">
                          <a:effectLst/>
                        </a:rPr>
                        <a:t> </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900" b="0" u="none" strike="noStrike">
                          <a:effectLst/>
                        </a:rPr>
                        <a:t> </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424431723"/>
                  </a:ext>
                </a:extLst>
              </a:tr>
              <a:tr h="175332">
                <a:tc>
                  <a:txBody>
                    <a:bodyPr/>
                    <a:lstStyle/>
                    <a:p>
                      <a:pPr algn="r" fontAlgn="ctr"/>
                      <a:r>
                        <a:rPr lang="en-US" sz="900" b="0" u="none" strike="noStrike" dirty="0">
                          <a:solidFill>
                            <a:schemeClr val="bg1"/>
                          </a:solidFill>
                          <a:effectLst/>
                        </a:rPr>
                        <a:t>Single Vision</a:t>
                      </a:r>
                      <a:endParaRPr lang="en-US" sz="900" b="0" i="0"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b="0" u="none" strike="noStrike" dirty="0">
                          <a:effectLst/>
                        </a:rPr>
                        <a:t>$25 Copay</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900" b="0" u="none" strike="noStrike">
                          <a:effectLst/>
                        </a:rPr>
                        <a:t>Up to $30</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369782621"/>
                  </a:ext>
                </a:extLst>
              </a:tr>
              <a:tr h="175332">
                <a:tc>
                  <a:txBody>
                    <a:bodyPr/>
                    <a:lstStyle/>
                    <a:p>
                      <a:pPr algn="r" fontAlgn="ctr"/>
                      <a:r>
                        <a:rPr lang="en-US" sz="900" b="0" u="none" strike="noStrike" dirty="0">
                          <a:solidFill>
                            <a:schemeClr val="bg1"/>
                          </a:solidFill>
                          <a:effectLst/>
                        </a:rPr>
                        <a:t>Lined Bifocal</a:t>
                      </a:r>
                      <a:endParaRPr lang="en-US" sz="900" b="0" i="0"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b="0" u="none" strike="noStrike" dirty="0">
                          <a:effectLst/>
                        </a:rPr>
                        <a:t>$25 Copay</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900" b="0" u="none" strike="noStrike" dirty="0">
                          <a:effectLst/>
                        </a:rPr>
                        <a:t>Up to $50</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507071201"/>
                  </a:ext>
                </a:extLst>
              </a:tr>
              <a:tr h="175332">
                <a:tc>
                  <a:txBody>
                    <a:bodyPr/>
                    <a:lstStyle/>
                    <a:p>
                      <a:pPr algn="r" fontAlgn="ctr"/>
                      <a:r>
                        <a:rPr lang="en-US" sz="900" b="0" u="none" strike="noStrike">
                          <a:solidFill>
                            <a:schemeClr val="bg1"/>
                          </a:solidFill>
                          <a:effectLst/>
                        </a:rPr>
                        <a:t>Lined Trifocal</a:t>
                      </a:r>
                      <a:endParaRPr lang="en-US" sz="900" b="0" i="0" u="none" strike="noStrike">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b="0" u="none" strike="noStrike" dirty="0">
                          <a:effectLst/>
                        </a:rPr>
                        <a:t>$25 Copay</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900" b="0" u="none" strike="noStrike">
                          <a:effectLst/>
                        </a:rPr>
                        <a:t>Up to $65</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26723198"/>
                  </a:ext>
                </a:extLst>
              </a:tr>
              <a:tr h="175332">
                <a:tc>
                  <a:txBody>
                    <a:bodyPr/>
                    <a:lstStyle/>
                    <a:p>
                      <a:pPr algn="r" fontAlgn="ctr"/>
                      <a:r>
                        <a:rPr lang="en-US" sz="900" b="0" u="none" strike="noStrike">
                          <a:solidFill>
                            <a:schemeClr val="bg1"/>
                          </a:solidFill>
                          <a:effectLst/>
                        </a:rPr>
                        <a:t>Lenticular</a:t>
                      </a:r>
                      <a:endParaRPr lang="en-US" sz="900" b="0" i="0" u="none" strike="noStrike">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b="0" u="none" strike="noStrike" dirty="0">
                          <a:effectLst/>
                        </a:rPr>
                        <a:t>$25 Copay</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900" b="0" u="none" strike="noStrike" dirty="0">
                          <a:effectLst/>
                        </a:rPr>
                        <a:t>Up to $100</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680383270"/>
                  </a:ext>
                </a:extLst>
              </a:tr>
              <a:tr h="175332">
                <a:tc>
                  <a:txBody>
                    <a:bodyPr/>
                    <a:lstStyle/>
                    <a:p>
                      <a:pPr algn="r" fontAlgn="ctr"/>
                      <a:r>
                        <a:rPr lang="en-US" sz="900" b="0" u="none" strike="noStrike" dirty="0">
                          <a:solidFill>
                            <a:schemeClr val="bg1"/>
                          </a:solidFill>
                          <a:effectLst/>
                        </a:rPr>
                        <a:t>Frequency</a:t>
                      </a:r>
                      <a:endParaRPr lang="en-US" sz="900" b="0" i="0"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3">
                  <a:txBody>
                    <a:bodyPr/>
                    <a:lstStyle/>
                    <a:p>
                      <a:pPr algn="ctr" fontAlgn="ctr"/>
                      <a:r>
                        <a:rPr lang="en-US" sz="900" b="0" u="none" strike="noStrike" dirty="0">
                          <a:effectLst/>
                        </a:rPr>
                        <a:t>12 months</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1581869"/>
                  </a:ext>
                </a:extLst>
              </a:tr>
              <a:tr h="175332">
                <a:tc>
                  <a:txBody>
                    <a:bodyPr/>
                    <a:lstStyle/>
                    <a:p>
                      <a:pPr algn="l" fontAlgn="ctr"/>
                      <a:r>
                        <a:rPr lang="en-US" sz="900" b="0" u="none" strike="noStrike">
                          <a:solidFill>
                            <a:schemeClr val="bg1"/>
                          </a:solidFill>
                          <a:effectLst/>
                        </a:rPr>
                        <a:t>Frames (in lieu of contacts)</a:t>
                      </a:r>
                      <a:endParaRPr lang="en-US" sz="900" b="0" i="0" u="none" strike="noStrike">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b="0" u="none" strike="noStrike" dirty="0">
                          <a:effectLst/>
                        </a:rPr>
                        <a:t> </a:t>
                      </a:r>
                      <a:endParaRPr lang="en-US" sz="900" b="0" i="1"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142"/>
                    </a:solidFill>
                  </a:tcPr>
                </a:tc>
                <a:tc gridSpan="2">
                  <a:txBody>
                    <a:bodyPr/>
                    <a:lstStyle/>
                    <a:p>
                      <a:pPr algn="ctr" fontAlgn="ctr"/>
                      <a:r>
                        <a:rPr lang="en-US" sz="900" b="0" u="none" strike="noStrike">
                          <a:effectLst/>
                        </a:rPr>
                        <a:t> </a:t>
                      </a:r>
                      <a:endParaRPr lang="en-US" sz="900" b="0" i="1"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142"/>
                    </a:solidFill>
                  </a:tcPr>
                </a:tc>
                <a:tc hMerge="1">
                  <a:txBody>
                    <a:bodyPr/>
                    <a:lstStyle/>
                    <a:p>
                      <a:endParaRPr lang="en-US"/>
                    </a:p>
                  </a:txBody>
                  <a:tcPr/>
                </a:tc>
                <a:extLst>
                  <a:ext uri="{0D108BD9-81ED-4DB2-BD59-A6C34878D82A}">
                    <a16:rowId xmlns:a16="http://schemas.microsoft.com/office/drawing/2014/main" val="1600478070"/>
                  </a:ext>
                </a:extLst>
              </a:tr>
              <a:tr h="376920">
                <a:tc>
                  <a:txBody>
                    <a:bodyPr/>
                    <a:lstStyle/>
                    <a:p>
                      <a:pPr algn="r" fontAlgn="ctr"/>
                      <a:r>
                        <a:rPr lang="en-US" sz="900" b="0" u="none" strike="noStrike" dirty="0">
                          <a:solidFill>
                            <a:schemeClr val="bg1"/>
                          </a:solidFill>
                          <a:effectLst/>
                        </a:rPr>
                        <a:t>Benefit</a:t>
                      </a:r>
                      <a:endParaRPr lang="en-US" sz="900" b="0" i="0"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b="0" u="none" strike="noStrike" dirty="0">
                          <a:effectLst/>
                        </a:rPr>
                        <a:t>$130 Allowance - 20% Discount on Remaining Balance</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900" b="0" u="none" strike="noStrike" dirty="0">
                          <a:effectLst/>
                        </a:rPr>
                        <a:t>Up to $70</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546005067"/>
                  </a:ext>
                </a:extLst>
              </a:tr>
              <a:tr h="175332">
                <a:tc>
                  <a:txBody>
                    <a:bodyPr/>
                    <a:lstStyle/>
                    <a:p>
                      <a:pPr algn="r" fontAlgn="ctr"/>
                      <a:r>
                        <a:rPr lang="en-US" sz="900" b="0" u="none" strike="noStrike">
                          <a:solidFill>
                            <a:schemeClr val="bg1"/>
                          </a:solidFill>
                          <a:effectLst/>
                        </a:rPr>
                        <a:t>Frequency</a:t>
                      </a:r>
                      <a:endParaRPr lang="en-US" sz="900" b="0" i="0" u="none" strike="noStrike">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3">
                  <a:txBody>
                    <a:bodyPr/>
                    <a:lstStyle/>
                    <a:p>
                      <a:pPr algn="ctr" fontAlgn="ctr"/>
                      <a:r>
                        <a:rPr lang="en-US" sz="900" b="0" u="none" strike="noStrike" dirty="0">
                          <a:effectLst/>
                        </a:rPr>
                        <a:t>24 months</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6439056"/>
                  </a:ext>
                </a:extLst>
              </a:tr>
              <a:tr h="224474">
                <a:tc>
                  <a:txBody>
                    <a:bodyPr/>
                    <a:lstStyle/>
                    <a:p>
                      <a:pPr algn="l" fontAlgn="ctr"/>
                      <a:r>
                        <a:rPr lang="en-US" sz="900" b="0" u="none" strike="noStrike" dirty="0">
                          <a:solidFill>
                            <a:schemeClr val="bg1"/>
                          </a:solidFill>
                          <a:effectLst/>
                        </a:rPr>
                        <a:t>Elective Contact Lenses</a:t>
                      </a:r>
                      <a:endParaRPr lang="en-US" sz="900" b="0" i="0"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b="0" u="none" strike="noStrike" dirty="0">
                          <a:effectLst/>
                        </a:rPr>
                        <a:t> </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142"/>
                    </a:solidFill>
                  </a:tcPr>
                </a:tc>
                <a:tc gridSpan="2">
                  <a:txBody>
                    <a:bodyPr/>
                    <a:lstStyle/>
                    <a:p>
                      <a:pPr algn="ctr" fontAlgn="ctr"/>
                      <a:r>
                        <a:rPr lang="en-US" sz="900" b="0" u="none" strike="noStrike">
                          <a:effectLst/>
                        </a:rPr>
                        <a:t> </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142"/>
                    </a:solidFill>
                  </a:tcPr>
                </a:tc>
                <a:tc hMerge="1">
                  <a:txBody>
                    <a:bodyPr/>
                    <a:lstStyle/>
                    <a:p>
                      <a:endParaRPr lang="en-US"/>
                    </a:p>
                  </a:txBody>
                  <a:tcPr/>
                </a:tc>
                <a:extLst>
                  <a:ext uri="{0D108BD9-81ED-4DB2-BD59-A6C34878D82A}">
                    <a16:rowId xmlns:a16="http://schemas.microsoft.com/office/drawing/2014/main" val="300860644"/>
                  </a:ext>
                </a:extLst>
              </a:tr>
              <a:tr h="376920">
                <a:tc>
                  <a:txBody>
                    <a:bodyPr/>
                    <a:lstStyle/>
                    <a:p>
                      <a:pPr algn="r" fontAlgn="ctr"/>
                      <a:r>
                        <a:rPr lang="en-US" sz="900" b="0" u="none" strike="noStrike" dirty="0">
                          <a:solidFill>
                            <a:schemeClr val="bg1"/>
                          </a:solidFill>
                          <a:effectLst/>
                        </a:rPr>
                        <a:t>Benefit</a:t>
                      </a:r>
                      <a:endParaRPr lang="en-US" sz="900" b="0" i="0"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b="0" u="none" strike="noStrike" dirty="0">
                          <a:effectLst/>
                        </a:rPr>
                        <a:t>$130 Allowance  - Up to $60 Contact Lens Fitting Copay</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900" b="0" u="none" strike="noStrike" dirty="0">
                          <a:effectLst/>
                        </a:rPr>
                        <a:t>Up to $105</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081325077"/>
                  </a:ext>
                </a:extLst>
              </a:tr>
              <a:tr h="222244">
                <a:tc>
                  <a:txBody>
                    <a:bodyPr/>
                    <a:lstStyle/>
                    <a:p>
                      <a:pPr algn="r" fontAlgn="ctr"/>
                      <a:r>
                        <a:rPr lang="en-US" sz="900" b="0" u="none" strike="noStrike" dirty="0">
                          <a:solidFill>
                            <a:schemeClr val="bg1"/>
                          </a:solidFill>
                          <a:effectLst/>
                        </a:rPr>
                        <a:t>Frequency</a:t>
                      </a:r>
                      <a:endParaRPr lang="en-US" sz="900" b="0" i="0"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3">
                  <a:txBody>
                    <a:bodyPr/>
                    <a:lstStyle/>
                    <a:p>
                      <a:pPr algn="ctr" fontAlgn="ctr"/>
                      <a:r>
                        <a:rPr lang="en-US" sz="900" b="0" u="none" strike="noStrike" dirty="0">
                          <a:effectLst/>
                        </a:rPr>
                        <a:t>12 months</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365054"/>
                  </a:ext>
                </a:extLst>
              </a:tr>
              <a:tr h="175332">
                <a:tc>
                  <a:txBody>
                    <a:bodyPr/>
                    <a:lstStyle/>
                    <a:p>
                      <a:pPr algn="l" fontAlgn="ctr"/>
                      <a:r>
                        <a:rPr lang="en-US" sz="900" b="0" u="none" strike="noStrike">
                          <a:solidFill>
                            <a:schemeClr val="bg1"/>
                          </a:solidFill>
                          <a:effectLst/>
                        </a:rPr>
                        <a:t>Necessary Contact Lenses</a:t>
                      </a:r>
                      <a:endParaRPr lang="en-US" sz="900" b="0" i="0" u="none" strike="noStrike">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b="0" u="none" strike="noStrike" dirty="0">
                          <a:effectLst/>
                        </a:rPr>
                        <a:t> </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142"/>
                    </a:solidFill>
                  </a:tcPr>
                </a:tc>
                <a:tc gridSpan="2">
                  <a:txBody>
                    <a:bodyPr/>
                    <a:lstStyle/>
                    <a:p>
                      <a:pPr algn="ctr" fontAlgn="ctr"/>
                      <a:r>
                        <a:rPr lang="en-US" sz="900" b="0" u="none" strike="noStrike">
                          <a:effectLst/>
                        </a:rPr>
                        <a:t> </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142"/>
                    </a:solidFill>
                  </a:tcPr>
                </a:tc>
                <a:tc hMerge="1">
                  <a:txBody>
                    <a:bodyPr/>
                    <a:lstStyle/>
                    <a:p>
                      <a:endParaRPr lang="en-US"/>
                    </a:p>
                  </a:txBody>
                  <a:tcPr/>
                </a:tc>
                <a:extLst>
                  <a:ext uri="{0D108BD9-81ED-4DB2-BD59-A6C34878D82A}">
                    <a16:rowId xmlns:a16="http://schemas.microsoft.com/office/drawing/2014/main" val="1171355262"/>
                  </a:ext>
                </a:extLst>
              </a:tr>
              <a:tr h="432720">
                <a:tc>
                  <a:txBody>
                    <a:bodyPr/>
                    <a:lstStyle/>
                    <a:p>
                      <a:pPr algn="r" fontAlgn="ctr"/>
                      <a:r>
                        <a:rPr lang="en-US" sz="900" b="0" u="none" strike="noStrike" dirty="0">
                          <a:solidFill>
                            <a:schemeClr val="bg1"/>
                          </a:solidFill>
                          <a:effectLst/>
                        </a:rPr>
                        <a:t>Benefit</a:t>
                      </a:r>
                      <a:endParaRPr lang="en-US" sz="900" b="0" i="0"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a:txBody>
                    <a:bodyPr/>
                    <a:lstStyle/>
                    <a:p>
                      <a:pPr algn="ctr" fontAlgn="ctr"/>
                      <a:r>
                        <a:rPr lang="en-US" sz="900" b="0" u="none" strike="noStrike">
                          <a:effectLst/>
                        </a:rPr>
                        <a:t>$210 Allowance  - Up to $60 Contact Lens Fitting Copay</a:t>
                      </a:r>
                      <a:endParaRPr lang="en-US" sz="900" b="0" i="0" u="none" strike="noStrike">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900" b="0" u="none" strike="noStrike" dirty="0">
                          <a:effectLst/>
                        </a:rPr>
                        <a:t>Up to $210</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956578698"/>
                  </a:ext>
                </a:extLst>
              </a:tr>
              <a:tr h="175332">
                <a:tc>
                  <a:txBody>
                    <a:bodyPr/>
                    <a:lstStyle/>
                    <a:p>
                      <a:pPr algn="r" fontAlgn="ctr"/>
                      <a:r>
                        <a:rPr lang="en-US" sz="900" b="0" u="none" strike="noStrike" dirty="0">
                          <a:solidFill>
                            <a:schemeClr val="bg1"/>
                          </a:solidFill>
                          <a:effectLst/>
                        </a:rPr>
                        <a:t>Frequency</a:t>
                      </a:r>
                      <a:endParaRPr lang="en-US" sz="900" b="0" i="0"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3">
                  <a:txBody>
                    <a:bodyPr/>
                    <a:lstStyle/>
                    <a:p>
                      <a:pPr algn="ctr" fontAlgn="ctr"/>
                      <a:r>
                        <a:rPr lang="en-US" sz="900" b="0" u="none" strike="noStrike" dirty="0">
                          <a:effectLst/>
                        </a:rPr>
                        <a:t>12 months</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1201126"/>
                  </a:ext>
                </a:extLst>
              </a:tr>
              <a:tr h="217775">
                <a:tc>
                  <a:txBody>
                    <a:bodyPr/>
                    <a:lstStyle/>
                    <a:p>
                      <a:pPr algn="l" fontAlgn="ctr"/>
                      <a:endParaRPr lang="en-US" sz="900" b="0" i="0"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3">
                  <a:txBody>
                    <a:bodyPr/>
                    <a:lstStyle/>
                    <a:p>
                      <a:pPr algn="ctr" fontAlgn="ct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D30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8034585"/>
                  </a:ext>
                </a:extLst>
              </a:tr>
              <a:tr h="175332">
                <a:tc>
                  <a:txBody>
                    <a:bodyPr/>
                    <a:lstStyle/>
                    <a:p>
                      <a:pPr algn="l" fontAlgn="ctr"/>
                      <a:r>
                        <a:rPr lang="en-US" sz="900" b="0" u="none" strike="noStrike" dirty="0">
                          <a:solidFill>
                            <a:schemeClr val="bg1"/>
                          </a:solidFill>
                          <a:effectLst/>
                        </a:rPr>
                        <a:t> </a:t>
                      </a:r>
                      <a:endParaRPr lang="en-US" sz="900" b="0" i="0"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3">
                  <a:txBody>
                    <a:bodyPr/>
                    <a:lstStyle/>
                    <a:p>
                      <a:pPr algn="l" fontAlgn="ctr"/>
                      <a:r>
                        <a:rPr lang="en-US" sz="900" b="0" u="none" strike="noStrike" dirty="0">
                          <a:effectLst/>
                        </a:rPr>
                        <a:t> </a:t>
                      </a:r>
                      <a:endParaRPr lang="en-US" sz="900" b="0" i="0" u="none" strike="noStrike" dirty="0">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14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047432"/>
                  </a:ext>
                </a:extLst>
              </a:tr>
              <a:tr h="175332">
                <a:tc>
                  <a:txBody>
                    <a:bodyPr/>
                    <a:lstStyle/>
                    <a:p>
                      <a:pPr algn="l" fontAlgn="ctr"/>
                      <a:endParaRPr lang="en-US" sz="900" b="0" i="0"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u="none" strike="noStrike" dirty="0">
                          <a:solidFill>
                            <a:srgbClr val="002142"/>
                          </a:solidFill>
                          <a:effectLst/>
                        </a:rPr>
                        <a:t>Bi-Weekly Rates </a:t>
                      </a:r>
                      <a:endParaRPr lang="en-US" sz="900" b="0" i="0" u="none" strike="noStrike" dirty="0">
                        <a:solidFill>
                          <a:srgbClr val="002142"/>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9888995"/>
                  </a:ext>
                </a:extLst>
              </a:tr>
              <a:tr h="251280">
                <a:tc>
                  <a:txBody>
                    <a:bodyPr/>
                    <a:lstStyle/>
                    <a:p>
                      <a:pPr algn="r" fontAlgn="ctr"/>
                      <a:endParaRPr lang="en-US" sz="900" b="0" i="1"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2">
                  <a:txBody>
                    <a:bodyPr/>
                    <a:lstStyle/>
                    <a:p>
                      <a:pPr algn="ctr" fontAlgn="ctr"/>
                      <a:r>
                        <a:rPr lang="en-US" sz="900" b="1" i="0" u="none" strike="noStrike" dirty="0">
                          <a:effectLst/>
                          <a:latin typeface="Arial" panose="020B0604020202020204" pitchFamily="34" charset="0"/>
                        </a:rPr>
                        <a:t>21 Payroll Deductions</a:t>
                      </a: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900" b="1" i="0" u="none" strike="noStrike" dirty="0">
                          <a:effectLst/>
                          <a:latin typeface="Arial" panose="020B0604020202020204" pitchFamily="34" charset="0"/>
                        </a:rPr>
                        <a:t>26 Payroll Deductions</a:t>
                      </a: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0158448"/>
                  </a:ext>
                </a:extLst>
              </a:tr>
              <a:tr h="251280">
                <a:tc>
                  <a:txBody>
                    <a:bodyPr/>
                    <a:lstStyle/>
                    <a:p>
                      <a:pPr algn="r" fontAlgn="ctr"/>
                      <a:r>
                        <a:rPr lang="en-US" sz="900" b="0" u="none" strike="noStrike" dirty="0">
                          <a:solidFill>
                            <a:schemeClr val="bg1"/>
                          </a:solidFill>
                          <a:effectLst/>
                        </a:rPr>
                        <a:t>Individual</a:t>
                      </a:r>
                      <a:endParaRPr lang="en-US" sz="900" b="0" i="1"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2">
                  <a:txBody>
                    <a:bodyPr/>
                    <a:lstStyle/>
                    <a:p>
                      <a:pPr algn="ctr" fontAlgn="ctr"/>
                      <a:r>
                        <a:rPr lang="en-US" sz="900" b="1" i="0" u="none" strike="noStrike" dirty="0">
                          <a:effectLst/>
                          <a:latin typeface="Arial" panose="020B0604020202020204" pitchFamily="34" charset="0"/>
                        </a:rPr>
                        <a:t>$3.77</a:t>
                      </a: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D302"/>
                    </a:solidFill>
                  </a:tcPr>
                </a:tc>
                <a:tc hMerge="1">
                  <a:txBody>
                    <a:bodyPr/>
                    <a:lstStyle/>
                    <a:p>
                      <a:endParaRPr lang="en-US"/>
                    </a:p>
                  </a:txBody>
                  <a:tcPr/>
                </a:tc>
                <a:tc>
                  <a:txBody>
                    <a:bodyPr/>
                    <a:lstStyle/>
                    <a:p>
                      <a:pPr algn="ctr" fontAlgn="ctr"/>
                      <a:r>
                        <a:rPr lang="en-US" sz="900" b="1" i="0" u="none" strike="noStrike" dirty="0">
                          <a:effectLst/>
                          <a:latin typeface="Arial" panose="020B0604020202020204" pitchFamily="34" charset="0"/>
                        </a:rPr>
                        <a:t>$3.04</a:t>
                      </a: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D302"/>
                    </a:solidFill>
                  </a:tcPr>
                </a:tc>
                <a:extLst>
                  <a:ext uri="{0D108BD9-81ED-4DB2-BD59-A6C34878D82A}">
                    <a16:rowId xmlns:a16="http://schemas.microsoft.com/office/drawing/2014/main" val="3996060083"/>
                  </a:ext>
                </a:extLst>
              </a:tr>
              <a:tr h="251280">
                <a:tc>
                  <a:txBody>
                    <a:bodyPr/>
                    <a:lstStyle/>
                    <a:p>
                      <a:pPr algn="r" fontAlgn="ctr"/>
                      <a:r>
                        <a:rPr lang="en-US" sz="900" b="0" u="none" strike="noStrike" dirty="0">
                          <a:solidFill>
                            <a:schemeClr val="bg1"/>
                          </a:solidFill>
                          <a:effectLst/>
                        </a:rPr>
                        <a:t>Family</a:t>
                      </a:r>
                      <a:endParaRPr lang="en-US" sz="900" b="0" i="1" u="none" strike="noStrike" dirty="0">
                        <a:solidFill>
                          <a:schemeClr val="bg1"/>
                        </a:solidFill>
                        <a:effectLst/>
                        <a:latin typeface="Arial" panose="020B0604020202020204" pitchFamily="34" charset="0"/>
                      </a:endParaRP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142"/>
                    </a:solidFill>
                  </a:tcPr>
                </a:tc>
                <a:tc gridSpan="2">
                  <a:txBody>
                    <a:bodyPr/>
                    <a:lstStyle/>
                    <a:p>
                      <a:pPr algn="ctr" fontAlgn="ctr"/>
                      <a:r>
                        <a:rPr lang="en-US" sz="900" b="1" i="0" u="none" strike="noStrike" dirty="0">
                          <a:effectLst/>
                          <a:latin typeface="Arial" panose="020B0604020202020204" pitchFamily="34" charset="0"/>
                        </a:rPr>
                        <a:t>$8.09</a:t>
                      </a: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D302"/>
                    </a:solidFill>
                  </a:tcPr>
                </a:tc>
                <a:tc hMerge="1">
                  <a:txBody>
                    <a:bodyPr/>
                    <a:lstStyle/>
                    <a:p>
                      <a:endParaRPr lang="en-US"/>
                    </a:p>
                  </a:txBody>
                  <a:tcPr/>
                </a:tc>
                <a:tc>
                  <a:txBody>
                    <a:bodyPr/>
                    <a:lstStyle/>
                    <a:p>
                      <a:pPr algn="ctr" fontAlgn="ctr"/>
                      <a:r>
                        <a:rPr lang="en-US" sz="900" b="1" i="0" u="none" strike="noStrike" dirty="0">
                          <a:effectLst/>
                          <a:latin typeface="Arial" panose="020B0604020202020204" pitchFamily="34" charset="0"/>
                        </a:rPr>
                        <a:t>$6.54</a:t>
                      </a:r>
                    </a:p>
                  </a:txBody>
                  <a:tcPr marL="5740" marR="5740" marT="5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AD302"/>
                    </a:solidFill>
                  </a:tcPr>
                </a:tc>
                <a:extLst>
                  <a:ext uri="{0D108BD9-81ED-4DB2-BD59-A6C34878D82A}">
                    <a16:rowId xmlns:a16="http://schemas.microsoft.com/office/drawing/2014/main" val="1062768870"/>
                  </a:ext>
                </a:extLst>
              </a:tr>
            </a:tbl>
          </a:graphicData>
        </a:graphic>
      </p:graphicFrame>
      <p:sp>
        <p:nvSpPr>
          <p:cNvPr id="2" name="Title 1">
            <a:extLst>
              <a:ext uri="{FF2B5EF4-FFF2-40B4-BE49-F238E27FC236}">
                <a16:creationId xmlns:a16="http://schemas.microsoft.com/office/drawing/2014/main" id="{5BE0A397-D743-487E-ACF2-25DC3E35D05C}"/>
              </a:ext>
            </a:extLst>
          </p:cNvPr>
          <p:cNvSpPr>
            <a:spLocks noGrp="1"/>
          </p:cNvSpPr>
          <p:nvPr>
            <p:ph type="title"/>
          </p:nvPr>
        </p:nvSpPr>
        <p:spPr/>
        <p:txBody>
          <a:bodyPr/>
          <a:lstStyle/>
          <a:p>
            <a:pPr algn="ctr"/>
            <a:r>
              <a:rPr lang="en-US" b="0" dirty="0"/>
              <a:t>VSP Voluntary Vision Plan</a:t>
            </a:r>
            <a:br>
              <a:rPr lang="en-US" b="0" dirty="0"/>
            </a:br>
            <a:r>
              <a:rPr lang="en-US" b="0" dirty="0"/>
              <a:t>No Plan Design Changes – </a:t>
            </a:r>
            <a:r>
              <a:rPr lang="en-US" b="0" dirty="0">
                <a:solidFill>
                  <a:srgbClr val="FF0000"/>
                </a:solidFill>
              </a:rPr>
              <a:t> </a:t>
            </a:r>
            <a:r>
              <a:rPr lang="en-US" b="0" dirty="0"/>
              <a:t>No Change to Rates</a:t>
            </a:r>
          </a:p>
        </p:txBody>
      </p:sp>
    </p:spTree>
    <p:extLst>
      <p:ext uri="{BB962C8B-B14F-4D97-AF65-F5344CB8AC3E}">
        <p14:creationId xmlns:p14="http://schemas.microsoft.com/office/powerpoint/2010/main" val="1432180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ADF7ED-F0DE-448C-82E5-AA7D54A452A7}"/>
              </a:ext>
            </a:extLst>
          </p:cNvPr>
          <p:cNvSpPr>
            <a:spLocks noGrp="1"/>
          </p:cNvSpPr>
          <p:nvPr>
            <p:ph type="title"/>
          </p:nvPr>
        </p:nvSpPr>
        <p:spPr/>
        <p:txBody>
          <a:bodyPr/>
          <a:lstStyle/>
          <a:p>
            <a:r>
              <a:rPr lang="en-US" dirty="0"/>
              <a:t>Health &amp; Wellbeing Offerings</a:t>
            </a:r>
          </a:p>
        </p:txBody>
      </p:sp>
      <p:sp>
        <p:nvSpPr>
          <p:cNvPr id="5" name="Slide Number Placeholder 4">
            <a:extLst>
              <a:ext uri="{FF2B5EF4-FFF2-40B4-BE49-F238E27FC236}">
                <a16:creationId xmlns:a16="http://schemas.microsoft.com/office/drawing/2014/main" id="{D71843FE-66C5-4BE4-B77B-12B634D14667}"/>
              </a:ext>
            </a:extLst>
          </p:cNvPr>
          <p:cNvSpPr>
            <a:spLocks noGrp="1"/>
          </p:cNvSpPr>
          <p:nvPr>
            <p:ph type="sldNum" sz="quarter" idx="12"/>
          </p:nvPr>
        </p:nvSpPr>
        <p:spPr/>
        <p:txBody>
          <a:bodyPr/>
          <a:lstStyle/>
          <a:p>
            <a:fld id="{9640B329-5F7B-5743-AF59-8F5F8D00599F}" type="slidenum">
              <a:rPr lang="en-US" smtClean="0"/>
              <a:t>29</a:t>
            </a:fld>
            <a:endParaRPr lang="en-US"/>
          </a:p>
        </p:txBody>
      </p:sp>
    </p:spTree>
    <p:extLst>
      <p:ext uri="{BB962C8B-B14F-4D97-AF65-F5344CB8AC3E}">
        <p14:creationId xmlns:p14="http://schemas.microsoft.com/office/powerpoint/2010/main" val="1141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A4F8-6704-2E44-8108-F98476710F32}"/>
              </a:ext>
            </a:extLst>
          </p:cNvPr>
          <p:cNvSpPr>
            <a:spLocks noGrp="1"/>
          </p:cNvSpPr>
          <p:nvPr>
            <p:ph type="title"/>
          </p:nvPr>
        </p:nvSpPr>
        <p:spPr>
          <a:xfrm>
            <a:off x="457200" y="457200"/>
            <a:ext cx="7620000" cy="597871"/>
          </a:xfrm>
        </p:spPr>
        <p:txBody>
          <a:bodyPr/>
          <a:lstStyle/>
          <a:p>
            <a:r>
              <a:rPr lang="en-US" dirty="0"/>
              <a:t>           Now, one combined organization</a:t>
            </a:r>
          </a:p>
        </p:txBody>
      </p:sp>
      <p:sp>
        <p:nvSpPr>
          <p:cNvPr id="36" name="Text Placeholder 3">
            <a:extLst>
              <a:ext uri="{FF2B5EF4-FFF2-40B4-BE49-F238E27FC236}">
                <a16:creationId xmlns:a16="http://schemas.microsoft.com/office/drawing/2014/main" id="{5E794883-6F0D-6342-A02C-A656E7C016EF}"/>
              </a:ext>
            </a:extLst>
          </p:cNvPr>
          <p:cNvSpPr>
            <a:spLocks noGrp="1"/>
          </p:cNvSpPr>
          <p:nvPr>
            <p:ph type="body" sz="quarter" idx="11"/>
          </p:nvPr>
        </p:nvSpPr>
        <p:spPr>
          <a:xfrm>
            <a:off x="1880181" y="3916703"/>
            <a:ext cx="5446700" cy="2139696"/>
          </a:xfrm>
        </p:spPr>
        <p:txBody>
          <a:bodyPr/>
          <a:lstStyle/>
          <a:p>
            <a:pPr marL="0" indent="0" algn="ctr">
              <a:spcAft>
                <a:spcPts val="1500"/>
              </a:spcAft>
              <a:buClr>
                <a:schemeClr val="bg1"/>
              </a:buClr>
              <a:buNone/>
              <a:defRPr/>
            </a:pPr>
            <a:r>
              <a:rPr lang="en-US" sz="2400" b="1" dirty="0">
                <a:solidFill>
                  <a:schemeClr val="tx1"/>
                </a:solidFill>
              </a:rPr>
              <a:t>Committed to:</a:t>
            </a:r>
          </a:p>
          <a:p>
            <a:pPr marL="0" lvl="0" indent="0" algn="ctr">
              <a:spcAft>
                <a:spcPts val="1500"/>
              </a:spcAft>
              <a:buNone/>
              <a:defRPr/>
            </a:pPr>
            <a:r>
              <a:rPr lang="en-US" sz="2400" dirty="0"/>
              <a:t>Improving affordability</a:t>
            </a:r>
          </a:p>
          <a:p>
            <a:pPr marL="0" lvl="0" indent="0" algn="ctr">
              <a:spcAft>
                <a:spcPts val="1500"/>
              </a:spcAft>
              <a:buNone/>
              <a:defRPr/>
            </a:pPr>
            <a:r>
              <a:rPr lang="en-US" sz="2400" dirty="0"/>
              <a:t>Increasing access to high-quality care  </a:t>
            </a:r>
          </a:p>
          <a:p>
            <a:pPr marL="0" lvl="0" indent="0" algn="ctr">
              <a:spcAft>
                <a:spcPts val="1500"/>
              </a:spcAft>
              <a:buNone/>
              <a:defRPr/>
            </a:pPr>
            <a:r>
              <a:rPr lang="en-US" sz="2400" dirty="0"/>
              <a:t>Enhancing the member experience</a:t>
            </a:r>
          </a:p>
        </p:txBody>
      </p:sp>
      <p:cxnSp>
        <p:nvCxnSpPr>
          <p:cNvPr id="33" name="Straight Connector 32">
            <a:extLst>
              <a:ext uri="{FF2B5EF4-FFF2-40B4-BE49-F238E27FC236}">
                <a16:creationId xmlns:a16="http://schemas.microsoft.com/office/drawing/2014/main" id="{B5879244-EEE0-A04D-AB6D-4D15172CEEE4}"/>
              </a:ext>
            </a:extLst>
          </p:cNvPr>
          <p:cNvCxnSpPr/>
          <p:nvPr/>
        </p:nvCxnSpPr>
        <p:spPr>
          <a:xfrm>
            <a:off x="1776606" y="3607675"/>
            <a:ext cx="545940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33D9C77-B7E3-144C-B857-865F8472DB50}"/>
              </a:ext>
            </a:extLst>
          </p:cNvPr>
          <p:cNvSpPr/>
          <p:nvPr/>
        </p:nvSpPr>
        <p:spPr>
          <a:xfrm>
            <a:off x="3001585" y="6459566"/>
            <a:ext cx="3529844" cy="2231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400" cap="none" spc="0" normalizeH="0" baseline="0" noProof="0" dirty="0">
                <a:ln>
                  <a:noFill/>
                </a:ln>
                <a:solidFill>
                  <a:srgbClr val="A9A9A9"/>
                </a:solidFill>
                <a:effectLst/>
                <a:uLnTx/>
                <a:uFillTx/>
                <a:latin typeface="Arial" panose="020B0604020202020204" pitchFamily="34" charset="0"/>
                <a:ea typeface="+mn-ea"/>
                <a:cs typeface="Arial" panose="020B0604020202020204" pitchFamily="34" charset="0"/>
              </a:rPr>
              <a:t>© 2021 Tufts Associated Health Plans, Inc. All Rights Reserved</a:t>
            </a:r>
          </a:p>
        </p:txBody>
      </p:sp>
      <p:pic>
        <p:nvPicPr>
          <p:cNvPr id="5" name="Picture 4" descr="Text&#10;&#10;Description automatically generated">
            <a:extLst>
              <a:ext uri="{FF2B5EF4-FFF2-40B4-BE49-F238E27FC236}">
                <a16:creationId xmlns:a16="http://schemas.microsoft.com/office/drawing/2014/main" id="{6B8B8695-C69E-1847-A8D6-3C9EDDF61E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0181" y="2780677"/>
            <a:ext cx="2329724" cy="500677"/>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A1CC4859-3E4B-CC47-8CF0-DFEC818B28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144" y="2780677"/>
            <a:ext cx="1721869" cy="500685"/>
          </a:xfrm>
          <a:prstGeom prst="rect">
            <a:avLst/>
          </a:prstGeom>
        </p:spPr>
      </p:pic>
      <p:pic>
        <p:nvPicPr>
          <p:cNvPr id="8" name="Picture 7">
            <a:extLst>
              <a:ext uri="{FF2B5EF4-FFF2-40B4-BE49-F238E27FC236}">
                <a16:creationId xmlns:a16="http://schemas.microsoft.com/office/drawing/2014/main" id="{15FE0EF7-9948-4CB2-BB8D-E75DA7523DD2}"/>
              </a:ext>
            </a:extLst>
          </p:cNvPr>
          <p:cNvPicPr>
            <a:picLocks noChangeAspect="1"/>
          </p:cNvPicPr>
          <p:nvPr/>
        </p:nvPicPr>
        <p:blipFill>
          <a:blip r:embed="rId5"/>
          <a:stretch>
            <a:fillRect/>
          </a:stretch>
        </p:blipFill>
        <p:spPr>
          <a:xfrm>
            <a:off x="3088204" y="1391473"/>
            <a:ext cx="2967591" cy="597878"/>
          </a:xfrm>
          <a:prstGeom prst="rect">
            <a:avLst/>
          </a:prstGeom>
        </p:spPr>
      </p:pic>
    </p:spTree>
    <p:extLst>
      <p:ext uri="{BB962C8B-B14F-4D97-AF65-F5344CB8AC3E}">
        <p14:creationId xmlns:p14="http://schemas.microsoft.com/office/powerpoint/2010/main" val="56171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D0FB-0E63-45A2-A60A-B6B9ED49D2C5}"/>
              </a:ext>
            </a:extLst>
          </p:cNvPr>
          <p:cNvSpPr>
            <a:spLocks noGrp="1"/>
          </p:cNvSpPr>
          <p:nvPr>
            <p:ph type="title"/>
          </p:nvPr>
        </p:nvSpPr>
        <p:spPr/>
        <p:txBody>
          <a:bodyPr anchor="ctr">
            <a:normAutofit/>
          </a:bodyPr>
          <a:lstStyle/>
          <a:p>
            <a:r>
              <a:rPr lang="en-US" sz="3600" b="0" dirty="0"/>
              <a:t>2021-22 Calendar of Events</a:t>
            </a:r>
          </a:p>
        </p:txBody>
      </p:sp>
      <p:sp>
        <p:nvSpPr>
          <p:cNvPr id="11" name="Text Placeholder 10">
            <a:extLst>
              <a:ext uri="{FF2B5EF4-FFF2-40B4-BE49-F238E27FC236}">
                <a16:creationId xmlns:a16="http://schemas.microsoft.com/office/drawing/2014/main" id="{F5C0FD24-BC90-48F9-AA97-87D97C67F0A4}"/>
              </a:ext>
            </a:extLst>
          </p:cNvPr>
          <p:cNvSpPr>
            <a:spLocks noGrp="1"/>
          </p:cNvSpPr>
          <p:nvPr>
            <p:ph type="body" idx="1"/>
          </p:nvPr>
        </p:nvSpPr>
        <p:spPr>
          <a:xfrm>
            <a:off x="533400" y="1315090"/>
            <a:ext cx="3868340" cy="617934"/>
          </a:xfrm>
        </p:spPr>
        <p:txBody>
          <a:bodyPr/>
          <a:lstStyle/>
          <a:p>
            <a:pPr algn="ctr"/>
            <a:r>
              <a:rPr lang="en-US" dirty="0"/>
              <a:t>Annual</a:t>
            </a:r>
          </a:p>
        </p:txBody>
      </p:sp>
      <p:sp>
        <p:nvSpPr>
          <p:cNvPr id="13" name="Text Placeholder 12">
            <a:extLst>
              <a:ext uri="{FF2B5EF4-FFF2-40B4-BE49-F238E27FC236}">
                <a16:creationId xmlns:a16="http://schemas.microsoft.com/office/drawing/2014/main" id="{F97062A2-F4F4-42C6-9611-BEFFEF5DAD6A}"/>
              </a:ext>
            </a:extLst>
          </p:cNvPr>
          <p:cNvSpPr>
            <a:spLocks noGrp="1"/>
          </p:cNvSpPr>
          <p:nvPr>
            <p:ph type="body" sz="quarter" idx="3"/>
          </p:nvPr>
        </p:nvSpPr>
        <p:spPr>
          <a:xfrm>
            <a:off x="4595446" y="1315090"/>
            <a:ext cx="3887391" cy="617934"/>
          </a:xfrm>
        </p:spPr>
        <p:txBody>
          <a:bodyPr/>
          <a:lstStyle/>
          <a:p>
            <a:pPr algn="ctr"/>
            <a:r>
              <a:rPr lang="en-US" dirty="0"/>
              <a:t>Monthly</a:t>
            </a:r>
          </a:p>
        </p:txBody>
      </p:sp>
      <p:sp>
        <p:nvSpPr>
          <p:cNvPr id="3" name="Slide Number Placeholder 2">
            <a:extLst>
              <a:ext uri="{FF2B5EF4-FFF2-40B4-BE49-F238E27FC236}">
                <a16:creationId xmlns:a16="http://schemas.microsoft.com/office/drawing/2014/main" id="{41717A3C-1FB0-4155-9781-77E7D65BF5F9}"/>
              </a:ext>
            </a:extLst>
          </p:cNvPr>
          <p:cNvSpPr>
            <a:spLocks noGrp="1"/>
          </p:cNvSpPr>
          <p:nvPr>
            <p:ph type="sldNum" sz="quarter" idx="12"/>
          </p:nvPr>
        </p:nvSpPr>
        <p:spPr/>
        <p:txBody>
          <a:bodyPr anchor="b">
            <a:normAutofit/>
          </a:bodyPr>
          <a:lstStyle/>
          <a:p>
            <a:pPr>
              <a:spcAft>
                <a:spcPts val="450"/>
              </a:spcAft>
            </a:pPr>
            <a:fld id="{9640B329-5F7B-5743-AF59-8F5F8D00599F}" type="slidenum">
              <a:rPr lang="en-US" smtClean="0"/>
              <a:pPr>
                <a:spcAft>
                  <a:spcPts val="450"/>
                </a:spcAft>
              </a:pPr>
              <a:t>30</a:t>
            </a:fld>
            <a:endParaRPr lang="en-US"/>
          </a:p>
        </p:txBody>
      </p:sp>
      <p:pic>
        <p:nvPicPr>
          <p:cNvPr id="7" name="Picture 6" descr="Diagram&#10;&#10;Description automatically generated">
            <a:extLst>
              <a:ext uri="{FF2B5EF4-FFF2-40B4-BE49-F238E27FC236}">
                <a16:creationId xmlns:a16="http://schemas.microsoft.com/office/drawing/2014/main" id="{DF4B1903-98CF-4D54-84C2-2A3D7AC62EFD}"/>
              </a:ext>
            </a:extLst>
          </p:cNvPr>
          <p:cNvPicPr>
            <a:picLocks noChangeAspect="1"/>
          </p:cNvPicPr>
          <p:nvPr/>
        </p:nvPicPr>
        <p:blipFill rotWithShape="1">
          <a:blip r:embed="rId3"/>
          <a:srcRect b="8629"/>
          <a:stretch/>
        </p:blipFill>
        <p:spPr>
          <a:xfrm>
            <a:off x="315981" y="1933024"/>
            <a:ext cx="3953665" cy="4691564"/>
          </a:xfrm>
          <a:prstGeom prst="rect">
            <a:avLst/>
          </a:prstGeom>
          <a:noFill/>
        </p:spPr>
      </p:pic>
      <p:pic>
        <p:nvPicPr>
          <p:cNvPr id="10" name="Picture 9">
            <a:extLst>
              <a:ext uri="{FF2B5EF4-FFF2-40B4-BE49-F238E27FC236}">
                <a16:creationId xmlns:a16="http://schemas.microsoft.com/office/drawing/2014/main" id="{B8F8898D-E327-42B2-B8C7-FD1D2E341F4F}"/>
              </a:ext>
            </a:extLst>
          </p:cNvPr>
          <p:cNvPicPr>
            <a:picLocks noChangeAspect="1"/>
          </p:cNvPicPr>
          <p:nvPr/>
        </p:nvPicPr>
        <p:blipFill rotWithShape="1">
          <a:blip r:embed="rId4"/>
          <a:srcRect b="6898"/>
          <a:stretch/>
        </p:blipFill>
        <p:spPr>
          <a:xfrm>
            <a:off x="4858835" y="1942772"/>
            <a:ext cx="3218365" cy="4681816"/>
          </a:xfrm>
          <a:prstGeom prst="rect">
            <a:avLst/>
          </a:prstGeom>
          <a:noFill/>
        </p:spPr>
      </p:pic>
    </p:spTree>
    <p:extLst>
      <p:ext uri="{BB962C8B-B14F-4D97-AF65-F5344CB8AC3E}">
        <p14:creationId xmlns:p14="http://schemas.microsoft.com/office/powerpoint/2010/main" val="1089543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3FE3-895A-4DCC-A560-39B717A814C9}"/>
              </a:ext>
            </a:extLst>
          </p:cNvPr>
          <p:cNvSpPr>
            <a:spLocks noGrp="1"/>
          </p:cNvSpPr>
          <p:nvPr>
            <p:ph type="title"/>
          </p:nvPr>
        </p:nvSpPr>
        <p:spPr/>
        <p:txBody>
          <a:bodyPr>
            <a:normAutofit/>
          </a:bodyPr>
          <a:lstStyle/>
          <a:p>
            <a:r>
              <a:rPr lang="en-US" sz="3600" b="0" dirty="0"/>
              <a:t>Fitness Reimbursement </a:t>
            </a:r>
          </a:p>
        </p:txBody>
      </p:sp>
      <p:sp>
        <p:nvSpPr>
          <p:cNvPr id="6" name="Content Placeholder 5">
            <a:extLst>
              <a:ext uri="{FF2B5EF4-FFF2-40B4-BE49-F238E27FC236}">
                <a16:creationId xmlns:a16="http://schemas.microsoft.com/office/drawing/2014/main" id="{6599A54E-ADEB-4370-98ED-35F1EE69002E}"/>
              </a:ext>
            </a:extLst>
          </p:cNvPr>
          <p:cNvSpPr>
            <a:spLocks noGrp="1"/>
          </p:cNvSpPr>
          <p:nvPr>
            <p:ph sz="quarter" idx="4"/>
          </p:nvPr>
        </p:nvSpPr>
        <p:spPr>
          <a:xfrm>
            <a:off x="762000" y="1905000"/>
            <a:ext cx="7162800" cy="3276600"/>
          </a:xfrm>
        </p:spPr>
        <p:txBody>
          <a:bodyPr>
            <a:normAutofit fontScale="85000" lnSpcReduction="20000"/>
          </a:bodyPr>
          <a:lstStyle/>
          <a:p>
            <a:r>
              <a:rPr lang="en-US" dirty="0"/>
              <a:t>Two members in a family plan can now submit for reimbursement for a total of $300</a:t>
            </a:r>
          </a:p>
          <a:p>
            <a:pPr marL="0" indent="0">
              <a:buNone/>
            </a:pPr>
            <a:endParaRPr lang="en-US" sz="1500" dirty="0"/>
          </a:p>
          <a:p>
            <a:r>
              <a:rPr lang="en-US" dirty="0"/>
              <a:t>Pay your monthly fees</a:t>
            </a:r>
          </a:p>
          <a:p>
            <a:pPr marL="0" indent="0">
              <a:buNone/>
            </a:pPr>
            <a:endParaRPr lang="en-US" sz="1500" dirty="0"/>
          </a:p>
          <a:p>
            <a:r>
              <a:rPr lang="en-US" dirty="0"/>
              <a:t>Membership or virtual fitness subscription</a:t>
            </a:r>
          </a:p>
          <a:p>
            <a:pPr marL="0" indent="0">
              <a:buNone/>
            </a:pPr>
            <a:endParaRPr lang="en-US" sz="1800" dirty="0"/>
          </a:p>
          <a:p>
            <a:r>
              <a:rPr lang="en-US" dirty="0"/>
              <a:t>After four months either</a:t>
            </a:r>
          </a:p>
          <a:p>
            <a:pPr lvl="1"/>
            <a:r>
              <a:rPr lang="en-US" dirty="0"/>
              <a:t>Submit your request online</a:t>
            </a:r>
          </a:p>
          <a:p>
            <a:pPr lvl="1"/>
            <a:r>
              <a:rPr lang="en-US" dirty="0"/>
              <a:t>Complete the paper form</a:t>
            </a:r>
          </a:p>
          <a:p>
            <a:pPr marL="342900" lvl="1" indent="0">
              <a:buNone/>
            </a:pPr>
            <a:endParaRPr lang="en-US" sz="1600" dirty="0"/>
          </a:p>
          <a:p>
            <a:r>
              <a:rPr lang="en-US" dirty="0"/>
              <a:t>You can submit your request starting May 1, 2022</a:t>
            </a:r>
          </a:p>
        </p:txBody>
      </p:sp>
      <p:sp>
        <p:nvSpPr>
          <p:cNvPr id="7" name="Slide Number Placeholder 6">
            <a:extLst>
              <a:ext uri="{FF2B5EF4-FFF2-40B4-BE49-F238E27FC236}">
                <a16:creationId xmlns:a16="http://schemas.microsoft.com/office/drawing/2014/main" id="{24D78597-23D0-4304-AC51-1B5FD3A4FBB3}"/>
              </a:ext>
            </a:extLst>
          </p:cNvPr>
          <p:cNvSpPr>
            <a:spLocks noGrp="1"/>
          </p:cNvSpPr>
          <p:nvPr>
            <p:ph type="sldNum" sz="quarter" idx="12"/>
          </p:nvPr>
        </p:nvSpPr>
        <p:spPr/>
        <p:txBody>
          <a:bodyPr/>
          <a:lstStyle/>
          <a:p>
            <a:fld id="{9640B329-5F7B-5743-AF59-8F5F8D00599F}" type="slidenum">
              <a:rPr lang="en-US" smtClean="0"/>
              <a:t>31</a:t>
            </a:fld>
            <a:endParaRPr lang="en-US"/>
          </a:p>
        </p:txBody>
      </p:sp>
    </p:spTree>
    <p:extLst>
      <p:ext uri="{BB962C8B-B14F-4D97-AF65-F5344CB8AC3E}">
        <p14:creationId xmlns:p14="http://schemas.microsoft.com/office/powerpoint/2010/main" val="834104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83350A0A-D624-4A83-9752-E5CD28F74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447800"/>
            <a:ext cx="4195763" cy="4195763"/>
          </a:xfrm>
          <a:prstGeom prst="rect">
            <a:avLst/>
          </a:prstGeom>
        </p:spPr>
      </p:pic>
    </p:spTree>
    <p:extLst>
      <p:ext uri="{BB962C8B-B14F-4D97-AF65-F5344CB8AC3E}">
        <p14:creationId xmlns:p14="http://schemas.microsoft.com/office/powerpoint/2010/main" val="320914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199" y="2895601"/>
            <a:ext cx="8033657" cy="2016902"/>
          </a:xfrm>
        </p:spPr>
        <p:txBody>
          <a:bodyPr/>
          <a:lstStyle/>
          <a:p>
            <a:r>
              <a:rPr lang="en-US" dirty="0"/>
              <a:t>King Philip RSD -</a:t>
            </a:r>
            <a:br>
              <a:rPr lang="en-US" dirty="0"/>
            </a:br>
            <a:r>
              <a:rPr lang="en-US" dirty="0"/>
              <a:t>Health Plan Options for July 2022</a:t>
            </a:r>
            <a:br>
              <a:rPr lang="en-US" dirty="0"/>
            </a:br>
            <a:r>
              <a:rPr lang="en-US" dirty="0"/>
              <a:t> </a:t>
            </a:r>
          </a:p>
        </p:txBody>
      </p:sp>
    </p:spTree>
    <p:extLst>
      <p:ext uri="{BB962C8B-B14F-4D97-AF65-F5344CB8AC3E}">
        <p14:creationId xmlns:p14="http://schemas.microsoft.com/office/powerpoint/2010/main" val="266832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028"/>
          <p:cNvSpPr>
            <a:spLocks noGrp="1" noChangeArrowheads="1"/>
          </p:cNvSpPr>
          <p:nvPr>
            <p:ph type="body" idx="1"/>
          </p:nvPr>
        </p:nvSpPr>
        <p:spPr>
          <a:xfrm>
            <a:off x="528638" y="1471961"/>
            <a:ext cx="8235982" cy="5959127"/>
          </a:xfrm>
        </p:spPr>
        <p:txBody>
          <a:bodyPr/>
          <a:lstStyle/>
          <a:p>
            <a:pPr algn="ctr" eaLnBrk="1" hangingPunct="1">
              <a:lnSpc>
                <a:spcPct val="90000"/>
              </a:lnSpc>
            </a:pPr>
            <a:endParaRPr lang="en-US" dirty="0">
              <a:latin typeface="Arial Unicode MS" pitchFamily="34" charset="-128"/>
            </a:endParaRPr>
          </a:p>
          <a:p>
            <a:pPr eaLnBrk="1" hangingPunct="1">
              <a:spcBef>
                <a:spcPct val="0"/>
              </a:spcBef>
              <a:buFontTx/>
              <a:buChar char="•"/>
            </a:pPr>
            <a:endParaRPr lang="en-US" sz="2000" dirty="0">
              <a:latin typeface="Arial Unicode MS" pitchFamily="34" charset="-128"/>
            </a:endParaRPr>
          </a:p>
          <a:p>
            <a:pPr eaLnBrk="1" hangingPunct="1">
              <a:spcBef>
                <a:spcPct val="0"/>
              </a:spcBef>
              <a:buFontTx/>
              <a:buChar char="•"/>
            </a:pPr>
            <a:endParaRPr lang="en-US" sz="2000" dirty="0">
              <a:latin typeface="Arial Unicode MS" pitchFamily="34" charset="-128"/>
            </a:endParaRPr>
          </a:p>
          <a:p>
            <a:pPr eaLnBrk="1" hangingPunct="1">
              <a:lnSpc>
                <a:spcPct val="90000"/>
              </a:lnSpc>
            </a:pPr>
            <a:endParaRPr lang="en-US" dirty="0">
              <a:latin typeface="Arial Unicode MS" pitchFamily="34" charset="-128"/>
            </a:endParaRPr>
          </a:p>
        </p:txBody>
      </p:sp>
      <p:sp>
        <p:nvSpPr>
          <p:cNvPr id="8" name="TextBox 7"/>
          <p:cNvSpPr txBox="1"/>
          <p:nvPr/>
        </p:nvSpPr>
        <p:spPr>
          <a:xfrm>
            <a:off x="270823" y="353815"/>
            <a:ext cx="6252807" cy="646331"/>
          </a:xfrm>
          <a:prstGeom prst="rect">
            <a:avLst/>
          </a:prstGeom>
          <a:noFill/>
        </p:spPr>
        <p:txBody>
          <a:bodyPr wrap="square">
            <a:spAutoFit/>
          </a:bodyPr>
          <a:lstStyle/>
          <a:p>
            <a:pPr>
              <a:defRPr/>
            </a:pPr>
            <a:r>
              <a:rPr lang="en-US" sz="3600" b="1" spc="50" dirty="0">
                <a:ln w="11430"/>
                <a:gradFill>
                  <a:gsLst>
                    <a:gs pos="25000">
                      <a:srgbClr val="EF8200">
                        <a:satMod val="155000"/>
                      </a:srgbClr>
                    </a:gs>
                    <a:gs pos="100000">
                      <a:srgbClr val="EF8200">
                        <a:shade val="45000"/>
                        <a:satMod val="165000"/>
                      </a:srgbClr>
                    </a:gs>
                  </a:gsLst>
                  <a:lin ang="5400000"/>
                </a:gradFill>
                <a:effectLst>
                  <a:outerShdw blurRad="60007" dist="310007" dir="7680000" sy="30000" kx="1300200" algn="ctr" rotWithShape="0">
                    <a:srgbClr val="FFFFFF">
                      <a:alpha val="32000"/>
                    </a:srgbClr>
                  </a:outerShdw>
                </a:effectLst>
              </a:rPr>
              <a:t>   </a:t>
            </a:r>
            <a:endParaRPr lang="en-US" sz="2400" b="1" dirty="0">
              <a:solidFill>
                <a:srgbClr val="FFFFFF"/>
              </a:solidFill>
              <a:latin typeface="Arial"/>
            </a:endParaRPr>
          </a:p>
        </p:txBody>
      </p:sp>
      <p:graphicFrame>
        <p:nvGraphicFramePr>
          <p:cNvPr id="12" name="Diagram 11"/>
          <p:cNvGraphicFramePr/>
          <p:nvPr/>
        </p:nvGraphicFramePr>
        <p:xfrm>
          <a:off x="941449" y="2130676"/>
          <a:ext cx="3167413" cy="79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3157273834"/>
              </p:ext>
            </p:extLst>
          </p:nvPr>
        </p:nvGraphicFramePr>
        <p:xfrm>
          <a:off x="558324" y="1383690"/>
          <a:ext cx="8176609" cy="46166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1992" name="TextBox 13"/>
          <p:cNvSpPr txBox="1">
            <a:spLocks noChangeArrowheads="1"/>
          </p:cNvSpPr>
          <p:nvPr/>
        </p:nvSpPr>
        <p:spPr bwMode="auto">
          <a:xfrm flipH="1">
            <a:off x="307563" y="282102"/>
            <a:ext cx="8565613" cy="1384995"/>
          </a:xfrm>
          <a:prstGeom prst="rect">
            <a:avLst/>
          </a:prstGeom>
          <a:noFill/>
          <a:ln w="9525">
            <a:noFill/>
            <a:miter lim="800000"/>
            <a:headEnd/>
            <a:tailEnd/>
          </a:ln>
        </p:spPr>
        <p:txBody>
          <a:bodyPr wrap="square">
            <a:spAutoFit/>
          </a:bodyPr>
          <a:lstStyle/>
          <a:p>
            <a:r>
              <a:rPr lang="en-US" sz="2800" b="1" dirty="0">
                <a:latin typeface="Arial Black" panose="020B0A04020102020204" pitchFamily="34" charset="0"/>
              </a:rPr>
              <a:t>Health Plan Options Effective July 1, 2022</a:t>
            </a:r>
          </a:p>
          <a:p>
            <a:endParaRPr lang="en-US" sz="1000" b="1" dirty="0">
              <a:latin typeface="Arial Black" panose="020B0A04020102020204" pitchFamily="34" charset="0"/>
            </a:endParaRPr>
          </a:p>
          <a:p>
            <a:r>
              <a:rPr lang="en-US" sz="2800" b="1" dirty="0">
                <a:latin typeface="Arial Black" panose="020B0A04020102020204" pitchFamily="34" charset="0"/>
              </a:rPr>
              <a:t>       </a:t>
            </a:r>
            <a:r>
              <a:rPr lang="en-US" sz="2800" b="1" dirty="0">
                <a:solidFill>
                  <a:srgbClr val="FF0000"/>
                </a:solidFill>
                <a:latin typeface="Arial Black" panose="020B0A04020102020204" pitchFamily="34" charset="0"/>
              </a:rPr>
              <a:t>*</a:t>
            </a:r>
            <a:r>
              <a:rPr lang="en-US" sz="2000" b="1" dirty="0">
                <a:solidFill>
                  <a:srgbClr val="FF0000"/>
                </a:solidFill>
                <a:latin typeface="Arial Black" panose="020B0A04020102020204" pitchFamily="34" charset="0"/>
              </a:rPr>
              <a:t>No benefit changes to current plan offerings</a:t>
            </a:r>
            <a:r>
              <a:rPr lang="en-US" sz="2800" b="1" dirty="0">
                <a:solidFill>
                  <a:srgbClr val="FF0000"/>
                </a:solidFill>
                <a:latin typeface="Arial Black" panose="020B0A04020102020204" pitchFamily="34" charset="0"/>
              </a:rPr>
              <a:t>*</a:t>
            </a:r>
            <a:br>
              <a:rPr lang="en-US" sz="2800" dirty="0">
                <a:latin typeface="Arial Black" panose="020B0A04020102020204" pitchFamily="34" charset="0"/>
              </a:rPr>
            </a:br>
            <a:endParaRPr lang="en-US" dirty="0">
              <a:latin typeface="Arial Black" panose="020B0A04020102020204" pitchFamily="34" charset="0"/>
              <a:ea typeface="Tahoma" pitchFamily="34" charset="0"/>
              <a:cs typeface="Tahoma"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1+#ppt_w/2"/>
                                          </p:val>
                                        </p:tav>
                                        <p:tav tm="100000">
                                          <p:val>
                                            <p:strVal val="#ppt_x"/>
                                          </p:val>
                                        </p:tav>
                                      </p:tavLst>
                                    </p:anim>
                                    <p:anim calcmode="lin" valueType="num">
                                      <p:cBhvr additive="base">
                                        <p:cTn id="8"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9992" name="Group 120"/>
          <p:cNvGraphicFramePr>
            <a:graphicFrameLocks noGrp="1"/>
          </p:cNvGraphicFramePr>
          <p:nvPr>
            <p:extLst>
              <p:ext uri="{D42A27DB-BD31-4B8C-83A1-F6EECF244321}">
                <p14:modId xmlns:p14="http://schemas.microsoft.com/office/powerpoint/2010/main" val="114211161"/>
              </p:ext>
            </p:extLst>
          </p:nvPr>
        </p:nvGraphicFramePr>
        <p:xfrm>
          <a:off x="524108" y="1127159"/>
          <a:ext cx="8124534" cy="5092824"/>
        </p:xfrm>
        <a:graphic>
          <a:graphicData uri="http://schemas.openxmlformats.org/drawingml/2006/table">
            <a:tbl>
              <a:tblPr/>
              <a:tblGrid>
                <a:gridCol w="3326631">
                  <a:extLst>
                    <a:ext uri="{9D8B030D-6E8A-4147-A177-3AD203B41FA5}">
                      <a16:colId xmlns:a16="http://schemas.microsoft.com/office/drawing/2014/main" val="20000"/>
                    </a:ext>
                  </a:extLst>
                </a:gridCol>
                <a:gridCol w="4797903">
                  <a:extLst>
                    <a:ext uri="{9D8B030D-6E8A-4147-A177-3AD203B41FA5}">
                      <a16:colId xmlns:a16="http://schemas.microsoft.com/office/drawing/2014/main" val="20001"/>
                    </a:ext>
                  </a:extLst>
                </a:gridCol>
              </a:tblGrid>
              <a:tr h="469881">
                <a:tc rowSpan="2">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Benefit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ChoiceNet Tiered Copay HMO </a:t>
                      </a:r>
                      <a:endParaRPr kumimoji="0" lang="en-US" sz="1800" b="0"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DFAA4">
                            <a:gamma/>
                            <a:shade val="46275"/>
                            <a:invGamma/>
                          </a:srgbClr>
                        </a:gs>
                        <a:gs pos="50000">
                          <a:srgbClr val="DDFAA4"/>
                        </a:gs>
                        <a:gs pos="100000">
                          <a:srgbClr val="DDFAA4">
                            <a:gamma/>
                            <a:shade val="46275"/>
                            <a:invGamma/>
                          </a:srgbClr>
                        </a:gs>
                      </a:gsLst>
                      <a:lin ang="5400000" scaled="1"/>
                    </a:gradFill>
                  </a:tcPr>
                </a:tc>
                <a:extLst>
                  <a:ext uri="{0D108BD9-81ED-4DB2-BD59-A6C34878D82A}">
                    <a16:rowId xmlns:a16="http://schemas.microsoft.com/office/drawing/2014/main" val="10000"/>
                  </a:ext>
                </a:extLst>
              </a:tr>
              <a:tr h="324599">
                <a:tc vMerge="1">
                  <a:txBody>
                    <a:bodyPr/>
                    <a:lstStyle/>
                    <a:p>
                      <a:endParaRPr lang="en-US"/>
                    </a:p>
                  </a:txBody>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rgbClr val="000000"/>
                          </a:solidFill>
                          <a:effectLst/>
                          <a:latin typeface="Arial" panose="020B0604020202020204" pitchFamily="34" charset="0"/>
                          <a:ea typeface="Tahoma" pitchFamily="34" charset="0"/>
                          <a:cs typeface="Arial" panose="020B0604020202020204" pitchFamily="34" charset="0"/>
                        </a:rPr>
                        <a:t>Requires PCP &amp; Referrals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0695">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Plan Year Deductible</a:t>
                      </a:r>
                      <a:endParaRPr kumimoji="0" lang="en-US" sz="10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$500 Individual - $1,000 Family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2"/>
                  </a:ext>
                </a:extLst>
              </a:tr>
              <a:tr h="310695">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PCP Sick Visits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Co-Pays: T1: $10, T2: $20, T3: $40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3"/>
                  </a:ext>
                </a:extLst>
              </a:tr>
              <a:tr h="318609">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Specialist Visits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Co-Pays: T1: $30, T2: $60, T3: $75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4"/>
                  </a:ext>
                </a:extLst>
              </a:tr>
              <a:tr h="318609">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Urgent Care Clinic</a:t>
                      </a:r>
                      <a:endParaRPr kumimoji="0" lang="en-US" sz="10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Co-Pays: T1: $10, T2: $20, T3: $40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5"/>
                  </a:ext>
                </a:extLst>
              </a:tr>
              <a:tr h="328671">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Emergency Room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$100 co-pay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6"/>
                  </a:ext>
                </a:extLst>
              </a:tr>
              <a:tr h="315950">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Physical Therapy </a:t>
                      </a:r>
                      <a:r>
                        <a:rPr kumimoji="0" lang="en-US" sz="10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(30 Visits per Plan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$10 Co-Pay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7"/>
                  </a:ext>
                </a:extLst>
              </a:tr>
              <a:tr h="334098">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Hospital Inpatient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Deductible, then: T1: $275, T2: $500, T3: $1,000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8"/>
                  </a:ext>
                </a:extLst>
              </a:tr>
              <a:tr h="333433">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Day Surgery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Deductible, then: $250 co-pay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9"/>
                  </a:ext>
                </a:extLst>
              </a:tr>
              <a:tr h="338733">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High Tech Imaging (</a:t>
                      </a:r>
                      <a:r>
                        <a:rPr kumimoji="0" lang="en-US" sz="11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MRI, CAT, PET)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Deductible, then $100 co-pay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0"/>
                  </a:ext>
                </a:extLst>
              </a:tr>
              <a:tr h="370129">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Rx Deductible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$100 Individual - $200 Family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1"/>
                  </a:ext>
                </a:extLst>
              </a:tr>
              <a:tr h="320287">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Retail Prescription co-pays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 $10/$30/$65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2"/>
                  </a:ext>
                </a:extLst>
              </a:tr>
              <a:tr h="341257">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Mail Order Prescription co-pays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 $25/$75/$165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3"/>
                  </a:ext>
                </a:extLst>
              </a:tr>
              <a:tr h="357178">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Out of Pocket Maximum </a:t>
                      </a:r>
                      <a:r>
                        <a:rPr kumimoji="0" lang="en-US" sz="10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(Per Plan Year)</a:t>
                      </a: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$5,000 Individual - $10,000 Family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4"/>
                  </a:ext>
                </a:extLst>
              </a:tr>
            </a:tbl>
          </a:graphicData>
        </a:graphic>
      </p:graphicFrame>
      <p:sp>
        <p:nvSpPr>
          <p:cNvPr id="8245" name="Rectangle 56"/>
          <p:cNvSpPr>
            <a:spLocks noGrp="1" noChangeArrowheads="1"/>
          </p:cNvSpPr>
          <p:nvPr>
            <p:ph type="title"/>
          </p:nvPr>
        </p:nvSpPr>
        <p:spPr>
          <a:xfrm>
            <a:off x="444926" y="130315"/>
            <a:ext cx="8429625" cy="858179"/>
          </a:xfrm>
          <a:noFill/>
        </p:spPr>
        <p:txBody>
          <a:bodyPr>
            <a:normAutofit fontScale="90000"/>
          </a:bodyPr>
          <a:lstStyle/>
          <a:p>
            <a:r>
              <a:rPr lang="en-US" dirty="0">
                <a:latin typeface="Arial Black" panose="020B0A04020102020204" pitchFamily="34" charset="0"/>
                <a:cs typeface="Arial" panose="020B0604020202020204" pitchFamily="34" charset="0"/>
              </a:rPr>
              <a:t>ChoiceNet Tiered Copay HMO:</a:t>
            </a:r>
            <a:br>
              <a:rPr lang="en-US" dirty="0">
                <a:latin typeface="Arial Black" panose="020B0A04020102020204" pitchFamily="34" charset="0"/>
                <a:cs typeface="Arial" panose="020B0604020202020204" pitchFamily="34" charset="0"/>
              </a:rPr>
            </a:br>
            <a:r>
              <a:rPr lang="en-US" u="sng" dirty="0">
                <a:latin typeface="Arial Black" panose="020B0A04020102020204" pitchFamily="34" charset="0"/>
                <a:cs typeface="Arial" panose="020B0604020202020204" pitchFamily="34" charset="0"/>
              </a:rPr>
              <a:t>Benefits at a Glance</a:t>
            </a:r>
          </a:p>
        </p:txBody>
      </p:sp>
    </p:spTree>
    <p:extLst>
      <p:ext uri="{BB962C8B-B14F-4D97-AF65-F5344CB8AC3E}">
        <p14:creationId xmlns:p14="http://schemas.microsoft.com/office/powerpoint/2010/main" val="4326284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5316" name="Group 324"/>
          <p:cNvGraphicFramePr>
            <a:graphicFrameLocks noGrp="1"/>
          </p:cNvGraphicFramePr>
          <p:nvPr>
            <p:extLst>
              <p:ext uri="{D42A27DB-BD31-4B8C-83A1-F6EECF244321}">
                <p14:modId xmlns:p14="http://schemas.microsoft.com/office/powerpoint/2010/main" val="1350420064"/>
              </p:ext>
            </p:extLst>
          </p:nvPr>
        </p:nvGraphicFramePr>
        <p:xfrm>
          <a:off x="278674" y="1011330"/>
          <a:ext cx="8603272" cy="5481813"/>
        </p:xfrm>
        <a:graphic>
          <a:graphicData uri="http://schemas.openxmlformats.org/drawingml/2006/table">
            <a:tbl>
              <a:tblPr/>
              <a:tblGrid>
                <a:gridCol w="2921726">
                  <a:extLst>
                    <a:ext uri="{9D8B030D-6E8A-4147-A177-3AD203B41FA5}">
                      <a16:colId xmlns:a16="http://schemas.microsoft.com/office/drawing/2014/main" val="20000"/>
                    </a:ext>
                  </a:extLst>
                </a:gridCol>
                <a:gridCol w="2780370">
                  <a:extLst>
                    <a:ext uri="{9D8B030D-6E8A-4147-A177-3AD203B41FA5}">
                      <a16:colId xmlns:a16="http://schemas.microsoft.com/office/drawing/2014/main" val="20001"/>
                    </a:ext>
                  </a:extLst>
                </a:gridCol>
                <a:gridCol w="2901176">
                  <a:extLst>
                    <a:ext uri="{9D8B030D-6E8A-4147-A177-3AD203B41FA5}">
                      <a16:colId xmlns:a16="http://schemas.microsoft.com/office/drawing/2014/main" val="20002"/>
                    </a:ext>
                  </a:extLst>
                </a:gridCol>
              </a:tblGrid>
              <a:tr h="304778">
                <a:tc rowSpan="2">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Benefit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ChoiceNet Tiered Co-Pay PPO</a:t>
                      </a:r>
                      <a:endPar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DFAA4">
                            <a:gamma/>
                            <a:shade val="46275"/>
                            <a:invGamma/>
                          </a:srgbClr>
                        </a:gs>
                        <a:gs pos="50000">
                          <a:srgbClr val="DDFAA4"/>
                        </a:gs>
                        <a:gs pos="100000">
                          <a:srgbClr val="DDFAA4">
                            <a:gamma/>
                            <a:shade val="46275"/>
                            <a:invGamma/>
                          </a:srgbClr>
                        </a:gs>
                      </a:gsLst>
                      <a:lin ang="5400000" scaled="1"/>
                    </a:gradFill>
                  </a:tcPr>
                </a:tc>
                <a:tc hMerge="1">
                  <a:txBody>
                    <a:bodyPr/>
                    <a:lstStyle/>
                    <a:p>
                      <a:endParaRPr lang="en-US"/>
                    </a:p>
                  </a:txBody>
                  <a:tcPr/>
                </a:tc>
                <a:extLst>
                  <a:ext uri="{0D108BD9-81ED-4DB2-BD59-A6C34878D82A}">
                    <a16:rowId xmlns:a16="http://schemas.microsoft.com/office/drawing/2014/main" val="10000"/>
                  </a:ext>
                </a:extLst>
              </a:tr>
              <a:tr h="412160">
                <a:tc vMerge="1">
                  <a:txBody>
                    <a:bodyPr/>
                    <a:lstStyle/>
                    <a:p>
                      <a:endParaRPr lang="en-US"/>
                    </a:p>
                  </a:txBody>
                  <a:tcPr/>
                </a:tc>
                <a:tc>
                  <a:txBody>
                    <a:bodyPr/>
                    <a:lstStyle/>
                    <a:p>
                      <a:pPr marL="0" marR="0" lvl="0" indent="0" algn="ctr" defTabSz="8001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rgbClr val="CC0000"/>
                          </a:solidFill>
                          <a:effectLst/>
                          <a:latin typeface="Arial" panose="020B0604020202020204" pitchFamily="34" charset="0"/>
                          <a:ea typeface="Tahoma" pitchFamily="34" charset="0"/>
                          <a:cs typeface="Arial" panose="020B0604020202020204" pitchFamily="34" charset="0"/>
                        </a:rPr>
                        <a:t>In-Network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rgbClr val="CC0000"/>
                          </a:solidFill>
                          <a:effectLst/>
                          <a:latin typeface="Arial" panose="020B0604020202020204" pitchFamily="34" charset="0"/>
                          <a:ea typeface="Tahoma" pitchFamily="34" charset="0"/>
                          <a:cs typeface="Arial" panose="020B0604020202020204" pitchFamily="34" charset="0"/>
                        </a:rPr>
                        <a:t>Out-of-Network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4790">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Plan Year Deductible </a:t>
                      </a:r>
                      <a:endParaRPr kumimoji="0" lang="en-US" sz="10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$500 Individual - $1,000 Family IN-Network</a:t>
                      </a:r>
                    </a:p>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$900 Individual, $1800 Family combined IN and Out-of-Network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hMerge="1">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endPar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2"/>
                  </a:ext>
                </a:extLst>
              </a:tr>
              <a:tr h="361890">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PCP Sick Visits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Co-Pays: T1: $10, T2: $20, T3: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Deductible, then 20% co-insurance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3"/>
                  </a:ext>
                </a:extLst>
              </a:tr>
              <a:tr h="376696">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Specialist Visits</a:t>
                      </a: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Co-Pays: T1: $30, T2: $60, T3: $75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Deductible, then 20% co-insurance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4"/>
                  </a:ext>
                </a:extLst>
              </a:tr>
              <a:tr h="368779">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Urgent Care Visits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Co-Pays: T1: $10, T2: $20, T3: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Deductible, then 20% co-insurance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5"/>
                  </a:ext>
                </a:extLst>
              </a:tr>
              <a:tr h="376696">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Emergency Room</a:t>
                      </a:r>
                      <a:endPar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$100 co-pay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hMerge="1">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endPar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6"/>
                  </a:ext>
                </a:extLst>
              </a:tr>
              <a:tr h="361890">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Physical Therapy </a:t>
                      </a:r>
                      <a:r>
                        <a:rPr kumimoji="0" lang="en-US" sz="10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(30 visits PPY)</a:t>
                      </a:r>
                      <a:endPar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$10 Co-pay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Deductible, then 20% co-insurance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7"/>
                  </a:ext>
                </a:extLst>
              </a:tr>
              <a:tr h="328991">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Hospital Inpatient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Deductible then,                                     T1:$275, T2:$500, T3:$1,000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Deductible, then 20% co-insurance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8"/>
                  </a:ext>
                </a:extLst>
              </a:tr>
              <a:tr h="328991">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Day Surgery</a:t>
                      </a: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Deductible, then $250 co-pay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Deductible, then 20% co-insurance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9"/>
                  </a:ext>
                </a:extLst>
              </a:tr>
              <a:tr h="309873">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High Tech Imaging </a:t>
                      </a:r>
                      <a:r>
                        <a:rPr kumimoji="0" lang="en-US" sz="10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(MRI, CAT, PET)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Deductible, then $100 co-pay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Deductible, then 20% co-insurance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0"/>
                  </a:ext>
                </a:extLst>
              </a:tr>
              <a:tr h="290146">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RX Deductible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$100 Individual - $200 Family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Not Covered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2377393719"/>
                  </a:ext>
                </a:extLst>
              </a:tr>
              <a:tr h="297738">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Retail Prescription co-pays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$10/$30/$65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Not Covered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1"/>
                  </a:ext>
                </a:extLst>
              </a:tr>
              <a:tr h="285906">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Mail Order Prescription co-pays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 $25/$75/$165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Not Covered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2"/>
                  </a:ext>
                </a:extLst>
              </a:tr>
              <a:tr h="424794">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Out of Pocket Maximum</a:t>
                      </a: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rPr>
                        <a:t>$5,000 Individual - $10,000 Family combined IN and Out-of-Network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AA4"/>
                    </a:solidFill>
                  </a:tcPr>
                </a:tc>
                <a:tc hMerge="1">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endParaRPr kumimoji="0" lang="en-US" sz="1200" b="1" i="0" u="none" strike="noStrike" cap="none" normalizeH="0" baseline="0" dirty="0">
                        <a:ln>
                          <a:noFill/>
                        </a:ln>
                        <a:solidFill>
                          <a:schemeClr val="tx1"/>
                        </a:solidFill>
                        <a:effectLst/>
                        <a:latin typeface="Arial" panose="020B0604020202020204" pitchFamily="34" charset="0"/>
                        <a:ea typeface="Tahoma"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3"/>
                  </a:ext>
                </a:extLst>
              </a:tr>
            </a:tbl>
          </a:graphicData>
        </a:graphic>
      </p:graphicFrame>
      <p:sp>
        <p:nvSpPr>
          <p:cNvPr id="725055" name="Text Box 63"/>
          <p:cNvSpPr txBox="1">
            <a:spLocks noChangeArrowheads="1"/>
          </p:cNvSpPr>
          <p:nvPr/>
        </p:nvSpPr>
        <p:spPr bwMode="auto">
          <a:xfrm>
            <a:off x="3152775" y="5981700"/>
            <a:ext cx="182563" cy="457200"/>
          </a:xfrm>
          <a:prstGeom prst="rect">
            <a:avLst/>
          </a:prstGeom>
          <a:noFill/>
          <a:ln w="9525">
            <a:noFill/>
            <a:miter lim="800000"/>
            <a:headEnd/>
            <a:tailEnd/>
          </a:ln>
          <a:effectLst/>
        </p:spPr>
        <p:txBody>
          <a:bodyPr wrap="none">
            <a:spAutoFit/>
          </a:bodyPr>
          <a:lstStyle/>
          <a:p>
            <a:pPr algn="l" eaLnBrk="0" hangingPunct="0">
              <a:lnSpc>
                <a:spcPct val="100000"/>
              </a:lnSpc>
              <a:spcBef>
                <a:spcPct val="0"/>
              </a:spcBef>
            </a:pPr>
            <a:endParaRPr lang="en-US" sz="2400" b="1" dirty="0">
              <a:latin typeface="Times" charset="0"/>
            </a:endParaRPr>
          </a:p>
        </p:txBody>
      </p:sp>
      <p:sp>
        <p:nvSpPr>
          <p:cNvPr id="725063" name="Rectangle 71"/>
          <p:cNvSpPr>
            <a:spLocks noGrp="1" noChangeArrowheads="1"/>
          </p:cNvSpPr>
          <p:nvPr>
            <p:ph type="title"/>
          </p:nvPr>
        </p:nvSpPr>
        <p:spPr>
          <a:xfrm>
            <a:off x="412750" y="89810"/>
            <a:ext cx="8002588" cy="926093"/>
          </a:xfrm>
          <a:noFill/>
          <a:ln/>
        </p:spPr>
        <p:txBody>
          <a:bodyPr>
            <a:normAutofit/>
          </a:bodyPr>
          <a:lstStyle/>
          <a:p>
            <a:r>
              <a:rPr lang="en-US" dirty="0">
                <a:latin typeface="Arial Black" panose="020B0A04020102020204" pitchFamily="34" charset="0"/>
                <a:ea typeface="Tahoma" pitchFamily="34" charset="0"/>
                <a:cs typeface="Arial" panose="020B0604020202020204" pitchFamily="34" charset="0"/>
              </a:rPr>
              <a:t>ChoiceNet Tiered Copay PPO:</a:t>
            </a:r>
            <a:br>
              <a:rPr lang="en-US" dirty="0">
                <a:latin typeface="Arial Black" panose="020B0A04020102020204" pitchFamily="34" charset="0"/>
                <a:ea typeface="Tahoma" pitchFamily="34" charset="0"/>
                <a:cs typeface="Arial" panose="020B0604020202020204" pitchFamily="34" charset="0"/>
              </a:rPr>
            </a:br>
            <a:r>
              <a:rPr lang="en-US" u="sng" dirty="0">
                <a:latin typeface="Arial Black" panose="020B0A04020102020204" pitchFamily="34" charset="0"/>
                <a:ea typeface="Tahoma" pitchFamily="34" charset="0"/>
                <a:cs typeface="Arial" panose="020B0604020202020204" pitchFamily="34" charset="0"/>
              </a:rPr>
              <a:t>Benefits at a Glance</a:t>
            </a:r>
          </a:p>
        </p:txBody>
      </p:sp>
    </p:spTree>
    <p:extLst>
      <p:ext uri="{BB962C8B-B14F-4D97-AF65-F5344CB8AC3E}">
        <p14:creationId xmlns:p14="http://schemas.microsoft.com/office/powerpoint/2010/main" val="17128253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028"/>
          <p:cNvSpPr>
            <a:spLocks noGrp="1" noChangeArrowheads="1"/>
          </p:cNvSpPr>
          <p:nvPr>
            <p:ph type="body" idx="1"/>
          </p:nvPr>
        </p:nvSpPr>
        <p:spPr>
          <a:xfrm>
            <a:off x="528638" y="1471961"/>
            <a:ext cx="8235982" cy="5959127"/>
          </a:xfrm>
        </p:spPr>
        <p:txBody>
          <a:bodyPr/>
          <a:lstStyle/>
          <a:p>
            <a:pPr algn="ctr" eaLnBrk="1" hangingPunct="1">
              <a:lnSpc>
                <a:spcPct val="90000"/>
              </a:lnSpc>
            </a:pPr>
            <a:endParaRPr lang="en-US" dirty="0">
              <a:latin typeface="Arial Unicode MS" pitchFamily="34" charset="-128"/>
            </a:endParaRPr>
          </a:p>
          <a:p>
            <a:pPr eaLnBrk="1" hangingPunct="1">
              <a:spcBef>
                <a:spcPct val="0"/>
              </a:spcBef>
              <a:buFontTx/>
              <a:buChar char="•"/>
            </a:pPr>
            <a:endParaRPr lang="en-US" sz="2000" dirty="0">
              <a:latin typeface="Arial Unicode MS" pitchFamily="34" charset="-128"/>
            </a:endParaRPr>
          </a:p>
          <a:p>
            <a:pPr eaLnBrk="1" hangingPunct="1">
              <a:spcBef>
                <a:spcPct val="0"/>
              </a:spcBef>
              <a:buFontTx/>
              <a:buChar char="•"/>
            </a:pPr>
            <a:endParaRPr lang="en-US" sz="2000" dirty="0">
              <a:latin typeface="Arial Unicode MS" pitchFamily="34" charset="-128"/>
            </a:endParaRPr>
          </a:p>
          <a:p>
            <a:pPr eaLnBrk="1" hangingPunct="1">
              <a:lnSpc>
                <a:spcPct val="90000"/>
              </a:lnSpc>
            </a:pPr>
            <a:endParaRPr lang="en-US" dirty="0">
              <a:latin typeface="Arial Unicode MS" pitchFamily="34" charset="-128"/>
            </a:endParaRPr>
          </a:p>
        </p:txBody>
      </p:sp>
      <p:sp>
        <p:nvSpPr>
          <p:cNvPr id="8" name="TextBox 7"/>
          <p:cNvSpPr txBox="1"/>
          <p:nvPr/>
        </p:nvSpPr>
        <p:spPr>
          <a:xfrm>
            <a:off x="270823" y="353815"/>
            <a:ext cx="6252807" cy="646331"/>
          </a:xfrm>
          <a:prstGeom prst="rect">
            <a:avLst/>
          </a:prstGeom>
          <a:noFill/>
        </p:spPr>
        <p:txBody>
          <a:bodyPr wrap="square">
            <a:spAutoFit/>
          </a:bodyPr>
          <a:lstStyle/>
          <a:p>
            <a:pPr>
              <a:defRPr/>
            </a:pPr>
            <a:r>
              <a:rPr lang="en-US" sz="3600" b="1" spc="50" dirty="0">
                <a:ln w="11430"/>
                <a:gradFill>
                  <a:gsLst>
                    <a:gs pos="25000">
                      <a:srgbClr val="EF8200">
                        <a:satMod val="155000"/>
                      </a:srgbClr>
                    </a:gs>
                    <a:gs pos="100000">
                      <a:srgbClr val="EF8200">
                        <a:shade val="45000"/>
                        <a:satMod val="165000"/>
                      </a:srgbClr>
                    </a:gs>
                  </a:gsLst>
                  <a:lin ang="5400000"/>
                </a:gradFill>
                <a:effectLst>
                  <a:outerShdw blurRad="60007" dist="310007" dir="7680000" sy="30000" kx="1300200" algn="ctr" rotWithShape="0">
                    <a:srgbClr val="FFFFFF">
                      <a:alpha val="32000"/>
                    </a:srgbClr>
                  </a:outerShdw>
                </a:effectLst>
              </a:rPr>
              <a:t>   </a:t>
            </a:r>
            <a:endParaRPr lang="en-US" sz="2400" b="1" dirty="0">
              <a:solidFill>
                <a:srgbClr val="FFFFFF"/>
              </a:solidFill>
              <a:latin typeface="Arial"/>
            </a:endParaRPr>
          </a:p>
        </p:txBody>
      </p:sp>
      <p:graphicFrame>
        <p:nvGraphicFramePr>
          <p:cNvPr id="12" name="Diagram 11"/>
          <p:cNvGraphicFramePr/>
          <p:nvPr/>
        </p:nvGraphicFramePr>
        <p:xfrm>
          <a:off x="941449" y="2130676"/>
          <a:ext cx="3167413" cy="79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1316137753"/>
              </p:ext>
            </p:extLst>
          </p:nvPr>
        </p:nvGraphicFramePr>
        <p:xfrm>
          <a:off x="558324" y="1600200"/>
          <a:ext cx="8176609" cy="4724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1992" name="TextBox 13"/>
          <p:cNvSpPr txBox="1">
            <a:spLocks noChangeArrowheads="1"/>
          </p:cNvSpPr>
          <p:nvPr/>
        </p:nvSpPr>
        <p:spPr bwMode="auto">
          <a:xfrm flipH="1">
            <a:off x="307563" y="282102"/>
            <a:ext cx="8565613" cy="1938992"/>
          </a:xfrm>
          <a:prstGeom prst="rect">
            <a:avLst/>
          </a:prstGeom>
          <a:noFill/>
          <a:ln w="9525">
            <a:noFill/>
            <a:miter lim="800000"/>
            <a:headEnd/>
            <a:tailEnd/>
          </a:ln>
        </p:spPr>
        <p:txBody>
          <a:bodyPr wrap="square">
            <a:spAutoFit/>
          </a:bodyPr>
          <a:lstStyle/>
          <a:p>
            <a:r>
              <a:rPr lang="en-US" sz="2800" b="1" dirty="0">
                <a:latin typeface="Arial Black" panose="020B0A04020102020204" pitchFamily="34" charset="0"/>
              </a:rPr>
              <a:t>Health Plan Options Effective July 1, 2022</a:t>
            </a:r>
          </a:p>
          <a:p>
            <a:endParaRPr lang="en-US" sz="2400" b="1" dirty="0">
              <a:solidFill>
                <a:srgbClr val="FF0000"/>
              </a:solidFill>
              <a:latin typeface="Arial Black" panose="020B0A04020102020204" pitchFamily="34" charset="0"/>
            </a:endParaRPr>
          </a:p>
          <a:p>
            <a:r>
              <a:rPr lang="en-US" sz="2000" b="1" dirty="0">
                <a:solidFill>
                  <a:srgbClr val="FF0000"/>
                </a:solidFill>
                <a:latin typeface="Arial Black" panose="020B0A04020102020204" pitchFamily="34" charset="0"/>
              </a:rPr>
              <a:t>          *No benefit changes to current plan offerings*</a:t>
            </a:r>
            <a:br>
              <a:rPr lang="en-US" sz="2000" dirty="0">
                <a:latin typeface="Arial Black" panose="020B0A04020102020204" pitchFamily="34" charset="0"/>
              </a:rPr>
            </a:br>
            <a:endParaRPr lang="en-US" sz="2000" b="1" dirty="0">
              <a:latin typeface="Arial Black" panose="020B0A04020102020204" pitchFamily="34" charset="0"/>
            </a:endParaRPr>
          </a:p>
          <a:p>
            <a:r>
              <a:rPr lang="en-US" sz="2800" b="1" dirty="0">
                <a:latin typeface="Arial Black" panose="020B0A04020102020204" pitchFamily="34" charset="0"/>
              </a:rPr>
              <a:t>         </a:t>
            </a:r>
            <a:endParaRPr lang="en-US" dirty="0">
              <a:latin typeface="Arial Black" panose="020B0A04020102020204" pitchFamily="34" charset="0"/>
              <a:ea typeface="Tahoma" pitchFamily="34" charset="0"/>
              <a:cs typeface="Tahoma" pitchFamily="34" charset="0"/>
            </a:endParaRPr>
          </a:p>
        </p:txBody>
      </p:sp>
    </p:spTree>
    <p:extLst>
      <p:ext uri="{BB962C8B-B14F-4D97-AF65-F5344CB8AC3E}">
        <p14:creationId xmlns:p14="http://schemas.microsoft.com/office/powerpoint/2010/main" val="250718148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1+#ppt_w/2"/>
                                          </p:val>
                                        </p:tav>
                                        <p:tav tm="100000">
                                          <p:val>
                                            <p:strVal val="#ppt_x"/>
                                          </p:val>
                                        </p:tav>
                                      </p:tavLst>
                                    </p:anim>
                                    <p:anim calcmode="lin" valueType="num">
                                      <p:cBhvr additive="base">
                                        <p:cTn id="8"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9992" name="Group 120"/>
          <p:cNvGraphicFramePr>
            <a:graphicFrameLocks noGrp="1"/>
          </p:cNvGraphicFramePr>
          <p:nvPr>
            <p:extLst>
              <p:ext uri="{D42A27DB-BD31-4B8C-83A1-F6EECF244321}">
                <p14:modId xmlns:p14="http://schemas.microsoft.com/office/powerpoint/2010/main" val="1209571790"/>
              </p:ext>
            </p:extLst>
          </p:nvPr>
        </p:nvGraphicFramePr>
        <p:xfrm>
          <a:off x="152400" y="1092356"/>
          <a:ext cx="8839200" cy="5438460"/>
        </p:xfrm>
        <a:graphic>
          <a:graphicData uri="http://schemas.openxmlformats.org/drawingml/2006/table">
            <a:tbl>
              <a:tblPr/>
              <a:tblGrid>
                <a:gridCol w="4331661">
                  <a:extLst>
                    <a:ext uri="{9D8B030D-6E8A-4147-A177-3AD203B41FA5}">
                      <a16:colId xmlns:a16="http://schemas.microsoft.com/office/drawing/2014/main" val="20000"/>
                    </a:ext>
                  </a:extLst>
                </a:gridCol>
                <a:gridCol w="4507539">
                  <a:extLst>
                    <a:ext uri="{9D8B030D-6E8A-4147-A177-3AD203B41FA5}">
                      <a16:colId xmlns:a16="http://schemas.microsoft.com/office/drawing/2014/main" val="20001"/>
                    </a:ext>
                  </a:extLst>
                </a:gridCol>
              </a:tblGrid>
              <a:tr h="341831">
                <a:tc rowSpan="2">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endParaRPr kumimoji="0" lang="en-US" sz="1050" b="0" i="0" u="none" strike="noStrike" cap="none" normalizeH="0" baseline="0" dirty="0">
                        <a:ln>
                          <a:noFill/>
                        </a:ln>
                        <a:solidFill>
                          <a:srgbClr val="FF0000"/>
                        </a:solidFill>
                        <a:effectLst/>
                        <a:latin typeface="Tahoma" pitchFamily="34" charset="0"/>
                        <a:ea typeface="Tahoma" pitchFamily="34" charset="0"/>
                        <a:cs typeface="Tahoma" pitchFamily="34" charset="0"/>
                      </a:endParaRPr>
                    </a:p>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2000" b="1" i="0" u="none" strike="noStrike" cap="none" normalizeH="0" baseline="0" dirty="0">
                          <a:ln>
                            <a:noFill/>
                          </a:ln>
                          <a:solidFill>
                            <a:schemeClr val="tx1"/>
                          </a:solidFill>
                          <a:effectLst/>
                          <a:latin typeface="Tahoma" pitchFamily="34" charset="0"/>
                          <a:ea typeface="Tahoma" pitchFamily="34" charset="0"/>
                          <a:cs typeface="Tahoma" pitchFamily="34" charset="0"/>
                        </a:rPr>
                        <a:t>Benefit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HMO Best Buy HSA $1500</a:t>
                      </a:r>
                      <a:endParaRPr kumimoji="0" lang="en-US" sz="14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DFAA4">
                            <a:gamma/>
                            <a:shade val="46275"/>
                            <a:invGamma/>
                          </a:srgbClr>
                        </a:gs>
                        <a:gs pos="50000">
                          <a:srgbClr val="DDFAA4"/>
                        </a:gs>
                        <a:gs pos="100000">
                          <a:srgbClr val="DDFAA4">
                            <a:gamma/>
                            <a:shade val="46275"/>
                            <a:invGamma/>
                          </a:srgbClr>
                        </a:gs>
                      </a:gsLst>
                      <a:lin ang="5400000" scaled="1"/>
                    </a:gradFill>
                  </a:tcPr>
                </a:tc>
                <a:extLst>
                  <a:ext uri="{0D108BD9-81ED-4DB2-BD59-A6C34878D82A}">
                    <a16:rowId xmlns:a16="http://schemas.microsoft.com/office/drawing/2014/main" val="10000"/>
                  </a:ext>
                </a:extLst>
              </a:tr>
              <a:tr h="223214">
                <a:tc vMerge="1">
                  <a:txBody>
                    <a:bodyPr/>
                    <a:lstStyle/>
                    <a:p>
                      <a:endParaRPr lang="en-US"/>
                    </a:p>
                  </a:txBody>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rgbClr val="000000"/>
                          </a:solidFill>
                          <a:effectLst/>
                          <a:latin typeface="Tahoma" pitchFamily="34" charset="0"/>
                          <a:ea typeface="Tahoma" pitchFamily="34" charset="0"/>
                          <a:cs typeface="Tahoma" pitchFamily="34" charset="0"/>
                        </a:rPr>
                        <a:t>Requires PCP &amp; Referrals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0695">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PCP Non-routine Visits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Deductible then covered at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2"/>
                  </a:ext>
                </a:extLst>
              </a:tr>
              <a:tr h="310695">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Routine Annual Exam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$0 cost share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3"/>
                  </a:ext>
                </a:extLst>
              </a:tr>
              <a:tr h="318609">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Specialist Visits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Deductible then covered at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4"/>
                  </a:ext>
                </a:extLst>
              </a:tr>
              <a:tr h="318609">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Annual Deductible (per Plan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$1,500/Individual - $3,000/Family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5"/>
                  </a:ext>
                </a:extLst>
              </a:tr>
              <a:tr h="328671">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Chiropractic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Deductible then covered at 100%                                              20-visit limit per plan year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6"/>
                  </a:ext>
                </a:extLst>
              </a:tr>
              <a:tr h="310695">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Emergency Room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Deductible then covered at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7"/>
                  </a:ext>
                </a:extLst>
              </a:tr>
              <a:tr h="334098">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Hospital Inpatient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Deductible then covered at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8"/>
                  </a:ext>
                </a:extLst>
              </a:tr>
              <a:tr h="333433">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Day Surgery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Deductible then covered at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09"/>
                  </a:ext>
                </a:extLst>
              </a:tr>
              <a:tr h="338733">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High Tech Imaging (MRI, CAT, PET)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Deductible then covered at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0"/>
                  </a:ext>
                </a:extLst>
              </a:tr>
              <a:tr h="370129">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Durable Medical Equipment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Deductible then 20% coinsurance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1"/>
                  </a:ext>
                </a:extLst>
              </a:tr>
              <a:tr h="520935">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Retail Prescription co-pays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rgbClr val="FF0000"/>
                          </a:solidFill>
                          <a:effectLst/>
                          <a:latin typeface="Tahoma" pitchFamily="34" charset="0"/>
                          <a:ea typeface="Tahoma" pitchFamily="34" charset="0"/>
                          <a:cs typeface="Tahoma" pitchFamily="34" charset="0"/>
                        </a:rPr>
                        <a:t>Subject to Deductible except preventive RX then:</a:t>
                      </a:r>
                    </a:p>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 $10/$30/$65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2"/>
                  </a:ext>
                </a:extLst>
              </a:tr>
              <a:tr h="341257">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Mail Order Prescription co-pays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Tahoma" pitchFamily="34" charset="0"/>
                          <a:ea typeface="Tahoma" pitchFamily="34" charset="0"/>
                          <a:cs typeface="Tahoma" pitchFamily="34" charset="0"/>
                        </a:rPr>
                        <a:t> $25/$75/$165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3"/>
                  </a:ext>
                </a:extLst>
              </a:tr>
              <a:tr h="357178">
                <a:tc>
                  <a:txBody>
                    <a:bodyPr/>
                    <a:lstStyle/>
                    <a:p>
                      <a:pPr marL="0" marR="0" lvl="0" indent="0" algn="l"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Out of Pocket Maximum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0100" rtl="0" eaLnBrk="1" fontAlgn="base" latinLnBrk="0" hangingPunct="1">
                        <a:lnSpc>
                          <a:spcPct val="95000"/>
                        </a:lnSpc>
                        <a:spcBef>
                          <a:spcPct val="5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$5,000 Individual - $10,000 per family            per plan year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FAA4"/>
                    </a:solidFill>
                  </a:tcPr>
                </a:tc>
                <a:extLst>
                  <a:ext uri="{0D108BD9-81ED-4DB2-BD59-A6C34878D82A}">
                    <a16:rowId xmlns:a16="http://schemas.microsoft.com/office/drawing/2014/main" val="10014"/>
                  </a:ext>
                </a:extLst>
              </a:tr>
            </a:tbl>
          </a:graphicData>
        </a:graphic>
      </p:graphicFrame>
      <p:sp>
        <p:nvSpPr>
          <p:cNvPr id="8245" name="Rectangle 56"/>
          <p:cNvSpPr>
            <a:spLocks noGrp="1" noChangeArrowheads="1"/>
          </p:cNvSpPr>
          <p:nvPr>
            <p:ph type="title"/>
          </p:nvPr>
        </p:nvSpPr>
        <p:spPr>
          <a:xfrm>
            <a:off x="357187" y="-50748"/>
            <a:ext cx="8429625" cy="1047750"/>
          </a:xfrm>
          <a:noFill/>
        </p:spPr>
        <p:txBody>
          <a:bodyPr/>
          <a:lstStyle/>
          <a:p>
            <a:br>
              <a:rPr lang="en-US" dirty="0">
                <a:latin typeface="Tahoma" pitchFamily="34" charset="0"/>
                <a:cs typeface="Tahoma" pitchFamily="34" charset="0"/>
              </a:rPr>
            </a:br>
            <a:r>
              <a:rPr lang="en-US" sz="2800" b="1" dirty="0">
                <a:latin typeface="Tahoma" pitchFamily="34" charset="0"/>
                <a:cs typeface="Tahoma" pitchFamily="34" charset="0"/>
              </a:rPr>
              <a:t>HMO Best Buy HSA – Benefits at a Glance</a:t>
            </a:r>
          </a:p>
        </p:txBody>
      </p:sp>
    </p:spTree>
  </p:cSld>
  <p:clrMapOvr>
    <a:masterClrMapping/>
  </p:clrMapOvr>
  <p:transition/>
</p:sld>
</file>

<file path=ppt/theme/theme1.xml><?xml version="1.0" encoding="utf-8"?>
<a:theme xmlns:a="http://schemas.openxmlformats.org/drawingml/2006/main" name="Office Theme">
  <a:themeElements>
    <a:clrScheme name="Custom 15">
      <a:dk1>
        <a:srgbClr val="282828"/>
      </a:dk1>
      <a:lt1>
        <a:sysClr val="window" lastClr="FFFFFF"/>
      </a:lt1>
      <a:dk2>
        <a:srgbClr val="A9A9A9"/>
      </a:dk2>
      <a:lt2>
        <a:srgbClr val="696969"/>
      </a:lt2>
      <a:accent1>
        <a:srgbClr val="E31837"/>
      </a:accent1>
      <a:accent2>
        <a:srgbClr val="FF900B"/>
      </a:accent2>
      <a:accent3>
        <a:srgbClr val="FFD112"/>
      </a:accent3>
      <a:accent4>
        <a:srgbClr val="D61A97"/>
      </a:accent4>
      <a:accent5>
        <a:srgbClr val="1FB285"/>
      </a:accent5>
      <a:accent6>
        <a:srgbClr val="2788C4"/>
      </a:accent6>
      <a:hlink>
        <a:srgbClr val="696969"/>
      </a:hlink>
      <a:folHlink>
        <a:srgbClr val="A9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200" dirty="0" err="1" smtClean="0">
            <a:solidFill>
              <a:schemeClr val="bg2"/>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6_13389-Harvard-Pilgrim-template">
  <a:themeElements>
    <a:clrScheme name="13389-Harvard-Pilgrim-template 1">
      <a:dk1>
        <a:srgbClr val="000000"/>
      </a:dk1>
      <a:lt1>
        <a:srgbClr val="FFFFFF"/>
      </a:lt1>
      <a:dk2>
        <a:srgbClr val="FFFFFF"/>
      </a:dk2>
      <a:lt2>
        <a:srgbClr val="B2B2B2"/>
      </a:lt2>
      <a:accent1>
        <a:srgbClr val="CC092F"/>
      </a:accent1>
      <a:accent2>
        <a:srgbClr val="EF8200"/>
      </a:accent2>
      <a:accent3>
        <a:srgbClr val="FFFFFF"/>
      </a:accent3>
      <a:accent4>
        <a:srgbClr val="000000"/>
      </a:accent4>
      <a:accent5>
        <a:srgbClr val="E2AAAD"/>
      </a:accent5>
      <a:accent6>
        <a:srgbClr val="D97500"/>
      </a:accent6>
      <a:hlink>
        <a:srgbClr val="AAB300"/>
      </a:hlink>
      <a:folHlink>
        <a:srgbClr val="00C5B5"/>
      </a:folHlink>
    </a:clrScheme>
    <a:fontScheme name="13389-Harvard-Pilgrim-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3389-Harvard-Pilgrim-template 1">
        <a:dk1>
          <a:srgbClr val="000000"/>
        </a:dk1>
        <a:lt1>
          <a:srgbClr val="FFFFFF"/>
        </a:lt1>
        <a:dk2>
          <a:srgbClr val="FFFFFF"/>
        </a:dk2>
        <a:lt2>
          <a:srgbClr val="B2B2B2"/>
        </a:lt2>
        <a:accent1>
          <a:srgbClr val="CC092F"/>
        </a:accent1>
        <a:accent2>
          <a:srgbClr val="EF8200"/>
        </a:accent2>
        <a:accent3>
          <a:srgbClr val="FFFFFF"/>
        </a:accent3>
        <a:accent4>
          <a:srgbClr val="000000"/>
        </a:accent4>
        <a:accent5>
          <a:srgbClr val="E2AAAD"/>
        </a:accent5>
        <a:accent6>
          <a:srgbClr val="D97500"/>
        </a:accent6>
        <a:hlink>
          <a:srgbClr val="AAB300"/>
        </a:hlink>
        <a:folHlink>
          <a:srgbClr val="00C5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orislow_169">
  <a:themeElements>
    <a:clrScheme name="Borislow_new">
      <a:dk1>
        <a:srgbClr val="002041"/>
      </a:dk1>
      <a:lt1>
        <a:srgbClr val="FFFFFF"/>
      </a:lt1>
      <a:dk2>
        <a:srgbClr val="789D49"/>
      </a:dk2>
      <a:lt2>
        <a:srgbClr val="E3EFED"/>
      </a:lt2>
      <a:accent1>
        <a:srgbClr val="418FDE"/>
      </a:accent1>
      <a:accent2>
        <a:srgbClr val="789C46"/>
      </a:accent2>
      <a:accent3>
        <a:srgbClr val="BAD302"/>
      </a:accent3>
      <a:accent4>
        <a:srgbClr val="0B6361"/>
      </a:accent4>
      <a:accent5>
        <a:srgbClr val="ECF3F3"/>
      </a:accent5>
      <a:accent6>
        <a:srgbClr val="E7F0E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rislow_169.potx" id="{F0C6C186-747D-4E47-A2F3-F9C049510DED}" vid="{021778B7-7D0C-974B-AE60-422588B5EAA0}"/>
    </a:ext>
  </a:extLst>
</a:theme>
</file>

<file path=ppt/theme/theme4.xml><?xml version="1.0" encoding="utf-8"?>
<a:theme xmlns:a="http://schemas.openxmlformats.org/drawingml/2006/main" name="1_Office Theme">
  <a:themeElements>
    <a:clrScheme name="Custom 15">
      <a:dk1>
        <a:srgbClr val="282828"/>
      </a:dk1>
      <a:lt1>
        <a:sysClr val="window" lastClr="FFFFFF"/>
      </a:lt1>
      <a:dk2>
        <a:srgbClr val="A9A9A9"/>
      </a:dk2>
      <a:lt2>
        <a:srgbClr val="696969"/>
      </a:lt2>
      <a:accent1>
        <a:srgbClr val="E31837"/>
      </a:accent1>
      <a:accent2>
        <a:srgbClr val="FF900B"/>
      </a:accent2>
      <a:accent3>
        <a:srgbClr val="FFD112"/>
      </a:accent3>
      <a:accent4>
        <a:srgbClr val="D61A97"/>
      </a:accent4>
      <a:accent5>
        <a:srgbClr val="1FB285"/>
      </a:accent5>
      <a:accent6>
        <a:srgbClr val="2788C4"/>
      </a:accent6>
      <a:hlink>
        <a:srgbClr val="696969"/>
      </a:hlink>
      <a:folHlink>
        <a:srgbClr val="A9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200" dirty="0" err="1" smtClean="0">
            <a:solidFill>
              <a:schemeClr val="bg2"/>
            </a:solidFill>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2_Office Theme">
  <a:themeElements>
    <a:clrScheme name="Custom 5">
      <a:dk1>
        <a:sysClr val="windowText" lastClr="000000"/>
      </a:dk1>
      <a:lt1>
        <a:sysClr val="window" lastClr="FFFFFF"/>
      </a:lt1>
      <a:dk2>
        <a:srgbClr val="12121E"/>
      </a:dk2>
      <a:lt2>
        <a:srgbClr val="F2F2F2"/>
      </a:lt2>
      <a:accent1>
        <a:srgbClr val="F57E20"/>
      </a:accent1>
      <a:accent2>
        <a:srgbClr val="003E5C"/>
      </a:accent2>
      <a:accent3>
        <a:srgbClr val="90BBC9"/>
      </a:accent3>
      <a:accent4>
        <a:srgbClr val="00849A"/>
      </a:accent4>
      <a:accent5>
        <a:srgbClr val="F57E20"/>
      </a:accent5>
      <a:accent6>
        <a:srgbClr val="003E5C"/>
      </a:accent6>
      <a:hlink>
        <a:srgbClr val="90BBC9"/>
      </a:hlink>
      <a:folHlink>
        <a:srgbClr val="00849A"/>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781529_Tech pitch deck_RVA_v5" id="{A2EB78D0-E53B-4F6A-BDEB-161D0EE79897}" vid="{43D59DC8-94C0-4D1D-B6DD-8A7938E09C75}"/>
    </a:ext>
  </a:extLst>
</a:theme>
</file>

<file path=ppt/theme/theme6.xml><?xml version="1.0" encoding="utf-8"?>
<a:theme xmlns:a="http://schemas.openxmlformats.org/drawingml/2006/main" name="1_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18666</TotalTime>
  <Words>3970</Words>
  <Application>Microsoft Office PowerPoint</Application>
  <PresentationFormat>On-screen Show (4:3)</PresentationFormat>
  <Paragraphs>622</Paragraphs>
  <Slides>32</Slides>
  <Notes>20</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32</vt:i4>
      </vt:variant>
    </vt:vector>
  </HeadingPairs>
  <TitlesOfParts>
    <vt:vector size="53" baseType="lpstr">
      <vt:lpstr>Arial</vt:lpstr>
      <vt:lpstr>Arial Black</vt:lpstr>
      <vt:lpstr>Arial Unicode MS</vt:lpstr>
      <vt:lpstr>Calibri</vt:lpstr>
      <vt:lpstr>Corbel</vt:lpstr>
      <vt:lpstr>Helvetica Condensed</vt:lpstr>
      <vt:lpstr>Microsoft Sans Serif</vt:lpstr>
      <vt:lpstr>Neue Haas Grotesk Text Pro</vt:lpstr>
      <vt:lpstr>Nunito Sans</vt:lpstr>
      <vt:lpstr>Oswald</vt:lpstr>
      <vt:lpstr>System Font Regular</vt:lpstr>
      <vt:lpstr>Tahoma</vt:lpstr>
      <vt:lpstr>Times</vt:lpstr>
      <vt:lpstr>Times New Roman</vt:lpstr>
      <vt:lpstr>Wingdings</vt:lpstr>
      <vt:lpstr>Office Theme</vt:lpstr>
      <vt:lpstr>6_13389-Harvard-Pilgrim-template</vt:lpstr>
      <vt:lpstr>1_Borislow_169</vt:lpstr>
      <vt:lpstr>1_Office Theme</vt:lpstr>
      <vt:lpstr>2_Office Theme</vt:lpstr>
      <vt:lpstr>1_HealthEquity</vt:lpstr>
      <vt:lpstr>Experience Matters</vt:lpstr>
      <vt:lpstr>Today’s Agenda</vt:lpstr>
      <vt:lpstr>           Now, one combined organization</vt:lpstr>
      <vt:lpstr>King Philip RSD - Health Plan Options for July 2022  </vt:lpstr>
      <vt:lpstr>PowerPoint Presentation</vt:lpstr>
      <vt:lpstr>ChoiceNet Tiered Copay HMO: Benefits at a Glance</vt:lpstr>
      <vt:lpstr>ChoiceNet Tiered Copay PPO: Benefits at a Glance</vt:lpstr>
      <vt:lpstr>PowerPoint Presentation</vt:lpstr>
      <vt:lpstr> HMO Best Buy HSA – Benefits at a Glance</vt:lpstr>
      <vt:lpstr>PPO Best Buy HSA - Benefits at a Glance</vt:lpstr>
      <vt:lpstr>Preventive Drug Benefit</vt:lpstr>
      <vt:lpstr>COVID-19 coverage update </vt:lpstr>
      <vt:lpstr>Your Medical Plan Bi-Weekly Cost  Effective July 1, 2022</vt:lpstr>
      <vt:lpstr> HEALTH SAVINGS ACCOUNT</vt:lpstr>
      <vt:lpstr>Why choose an HSA?</vt:lpstr>
      <vt:lpstr>The only account with  a triple-tax1 advantage</vt:lpstr>
      <vt:lpstr>PowerPoint Presentation</vt:lpstr>
      <vt:lpstr>PowerPoint Presentation</vt:lpstr>
      <vt:lpstr>HSA qualifications</vt:lpstr>
      <vt:lpstr>Build the ultimate  retirement nest egg</vt:lpstr>
      <vt:lpstr>Options for investors of all confidence levels</vt:lpstr>
      <vt:lpstr>Personalized Decision Support</vt:lpstr>
      <vt:lpstr>Why Use Decision Doc:</vt:lpstr>
      <vt:lpstr>How It Works</vt:lpstr>
      <vt:lpstr>Dental</vt:lpstr>
      <vt:lpstr>Altus Dental  No Plan Design Changes – No Change to Rates  </vt:lpstr>
      <vt:lpstr>Vision</vt:lpstr>
      <vt:lpstr>VSP Voluntary Vision Plan No Plan Design Changes –  No Change to Rates</vt:lpstr>
      <vt:lpstr>Health &amp; Wellbeing Offerings</vt:lpstr>
      <vt:lpstr>2021-22 Calendar of Events</vt:lpstr>
      <vt:lpstr>Fitness Reimbursement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Susan Boisvert</cp:lastModifiedBy>
  <cp:revision>993</cp:revision>
  <cp:lastPrinted>2021-04-25T19:58:00Z</cp:lastPrinted>
  <dcterms:created xsi:type="dcterms:W3CDTF">2018-03-17T04:38:38Z</dcterms:created>
  <dcterms:modified xsi:type="dcterms:W3CDTF">2022-04-27T20:41:40Z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52989a2d-7248-4699-91ae-d826923a435c</vt:lpwstr>
  </property>
  <property fmtid="{D5CDD505-2E9C-101B-9397-08002B2CF9AE}" pid="3" name="Classification">
    <vt:lpwstr>General Business</vt:lpwstr>
  </property>
  <property fmtid="{D5CDD505-2E9C-101B-9397-08002B2CF9AE}" pid="4" name="Retention">
    <vt:lpwstr>11 Years</vt:lpwstr>
  </property>
  <property fmtid="{D5CDD505-2E9C-101B-9397-08002B2CF9AE}" pid="5" name="DisplayClassification">
    <vt:lpwstr>Yes</vt:lpwstr>
  </property>
</Properties>
</file>